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6858000" cy="9906000" type="A4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B72B2C-ABF2-6BC4-87C5-9539D8A75836}" name="Jürgen Biffar" initials="JB" userId="6934b124dbb0c5e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52A96-DC42-41E2-B972-1B5E66F10583}" v="31" dt="2025-08-27T13:26:10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40" d="100"/>
          <a:sy n="140" d="100"/>
        </p:scale>
        <p:origin x="900" y="-18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56A6E6-E3D6-41FD-A2FD-20F624A02917}" authorId="{7DB72B2C-ABF2-6BC4-87C5-9539D8A75836}" created="2024-10-01T16:02:52.513">
    <pc:sldMkLst xmlns:pc="http://schemas.microsoft.com/office/powerpoint/2013/main/command">
      <pc:docMk/>
      <pc:sldMk cId="0" sldId="256"/>
    </pc:sldMkLst>
    <p188:txBody>
      <a:bodyPr/>
      <a:lstStyle/>
      <a:p>
        <a:r>
          <a:rPr lang="de-DE"/>
          <a:t>Diese PowerPoint-Vorlage des Max-Born-Gymnasiums kann gerne entsprechend angepasst, auch mit anderen Logos im unteren Bereich, für die Schulwettbewerbe verwendet werden.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455CC-7336-8A2D-3D34-BD5C3A0D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D819-3428-42FA-944D-E313F3117F4C}" type="datetimeFigureOut">
              <a:rPr lang="de-DE"/>
              <a:pPr>
                <a:defRPr/>
              </a:pPr>
              <a:t>27.08.2025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4C8A-4A03-B425-494F-13D6FEA6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079B3-4580-C6EA-09C3-C8A58DBA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E503-9217-4C50-ABFF-D45BC661D3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5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6AEC8-B956-F002-6D0C-EDEA39C0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3126-95FA-4CA4-ADD4-40F573E03727}" type="datetimeFigureOut">
              <a:rPr lang="de-DE"/>
              <a:pPr>
                <a:defRPr/>
              </a:pPr>
              <a:t>27.08.2025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5B7EC-008B-7388-6A57-97AF6A51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3FF2-BB44-71F4-401C-0C1716CC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C0F2-E58F-401F-8CF5-7FB966A0EA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99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0FF3F-80E0-247E-F156-D3283819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DBF9-875E-4094-ADED-5277AA48F0AA}" type="datetimeFigureOut">
              <a:rPr lang="de-DE"/>
              <a:pPr>
                <a:defRPr/>
              </a:pPr>
              <a:t>27.08.2025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1D066-CFA4-E1BA-3F84-5596A86C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422C-C437-3BD4-07A4-FA72ED4E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DDD51-9215-4E38-AF3F-EACABC0B7E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3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3A79A-2910-A44E-446F-E6D30B57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4EF7-A5EF-4EF4-A6C0-615B0AC5229F}" type="datetimeFigureOut">
              <a:rPr lang="de-DE"/>
              <a:pPr>
                <a:defRPr/>
              </a:pPr>
              <a:t>27.08.2025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24246-3E17-6A41-33BC-015651F7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05797-279E-742B-327E-7AEDA318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702F-DFE3-4195-AF07-946D492E3C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35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9680D-F34B-4B80-12FD-3C8EBB34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1345-8A05-45E5-BE5B-90CEFAB1B0CB}" type="datetimeFigureOut">
              <a:rPr lang="de-DE"/>
              <a:pPr>
                <a:defRPr/>
              </a:pPr>
              <a:t>27.08.2025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239C1-0DE1-87EB-5008-24D9603B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D1758-ABE1-850B-6620-93BAF008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C78A-9800-4933-BA55-3E1E0A54FD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30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B9EAB8-172C-6C04-EB8B-947DEF0D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8672-F9F4-4FC5-9667-6A1BC5B23E23}" type="datetimeFigureOut">
              <a:rPr lang="de-DE"/>
              <a:pPr>
                <a:defRPr/>
              </a:pPr>
              <a:t>27.08.2025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24B23C-0235-E527-12A6-E3DDCBA5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10426D-69D1-63B6-6F80-FA714E8F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DCA65-71F4-4C62-A462-859C0E7127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26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1A5A1-AA4C-915A-F8CD-DCF2474A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F741-569C-44D4-A78B-B05EE794C5FE}" type="datetimeFigureOut">
              <a:rPr lang="de-DE"/>
              <a:pPr>
                <a:defRPr/>
              </a:pPr>
              <a:t>27.08.2025</a:t>
            </a:fld>
            <a:endParaRPr 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D49120-DD2F-A18F-1AC7-3E3C85C6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B25510-58D9-E7D9-D8EB-FAB76CA5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2A15-3032-4613-A00A-3A7F09A2B7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98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347DA-2A37-3B66-2DC5-6FCFDA7F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B717-8876-434D-AF9F-B744FBA116A5}" type="datetimeFigureOut">
              <a:rPr lang="de-DE"/>
              <a:pPr>
                <a:defRPr/>
              </a:pPr>
              <a:t>27.08.2025</a:t>
            </a:fld>
            <a:endParaRPr 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95C0FD-74DA-8CD0-B095-30D85226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85F8EC-280A-A00B-F72E-E65FA99D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134C-F7B3-4A0E-A586-F2C668E527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60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E6334A-DEBB-868C-628A-CD4EB5BD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EE075-86A2-46CD-9529-FFED98FAFDB1}" type="datetimeFigureOut">
              <a:rPr lang="de-DE"/>
              <a:pPr>
                <a:defRPr/>
              </a:pPr>
              <a:t>27.08.2025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35D063-DC6B-4FE3-CB99-184543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B92FED-824D-56F0-1D7C-D4B339C2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2465-3C05-43D1-B173-8E74F301D2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02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38CC3A-B9AC-9860-F990-532669EA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527-70E9-4993-98C7-6A01CB5FFCC7}" type="datetimeFigureOut">
              <a:rPr lang="de-DE"/>
              <a:pPr>
                <a:defRPr/>
              </a:pPr>
              <a:t>27.08.2025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61FD8F-3902-354F-1727-A9F6AF38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57BEE5-5A9E-9FAB-2D8E-ED86B1DC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6CBA-F123-4541-84F7-F82C874EC8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55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85AB7F-0120-AF5D-9578-6FF69C5B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B0BD-FB4B-4BCF-82B8-0D594146B27B}" type="datetimeFigureOut">
              <a:rPr lang="de-DE"/>
              <a:pPr>
                <a:defRPr/>
              </a:pPr>
              <a:t>27.08.2025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E6A730-59F2-A754-62DB-09A42D77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B160EA-F49D-B928-CFC3-1141A982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EF58-8B0A-4B90-8C65-29B1717AA1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14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FFE802-45CB-3773-9B6E-16D03CAAD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527050"/>
            <a:ext cx="5915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C8F5531-098B-6106-048A-C2A843208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636838"/>
            <a:ext cx="5915025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A55F5-F617-42AF-2963-055651F37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2E1209-7F0F-47AD-90FE-A055DC57FF15}" type="datetimeFigureOut">
              <a:rPr lang="de-DE"/>
              <a:pPr>
                <a:defRPr/>
              </a:pPr>
              <a:t>27.08.2025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BF4A-5396-9DE9-6A4D-28D213D08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9C74A-906A-27FC-2430-026C2B483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920FD5-A1CA-46EE-A8B9-619FEEF7AF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A7F7B21-56AE-23FD-C7F4-FFCEF0F99C07}"/>
              </a:ext>
            </a:extLst>
          </p:cNvPr>
          <p:cNvSpPr/>
          <p:nvPr userDrawn="1"/>
        </p:nvSpPr>
        <p:spPr>
          <a:xfrm>
            <a:off x="279779" y="9123528"/>
            <a:ext cx="6400800" cy="661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tartupschoolcup.de/" TargetMode="External"/><Relationship Id="rId7" Type="http://schemas.openxmlformats.org/officeDocument/2006/relationships/image" Target="../media/image5.png"/><Relationship Id="rId2" Type="http://schemas.microsoft.com/office/2018/10/relationships/comments" Target="../comments/modernComment_100_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www.startupschoolcup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www.startupschoolcup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www.startupschoolcup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www.startupschoolcup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ECF5630F-7608-8498-4D94-4D2CCBF88390}"/>
              </a:ext>
            </a:extLst>
          </p:cNvPr>
          <p:cNvSpPr txBox="1"/>
          <p:nvPr/>
        </p:nvSpPr>
        <p:spPr>
          <a:xfrm>
            <a:off x="520698" y="5121119"/>
            <a:ext cx="5775325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Es arbeiteten daran Teams von 4-6 Personen mit Unterstützung von Coaches aus der lokalen Wirtschaft. Die Teams treten mit ihren Modellen zunächst innerhalb der Klassen gegeneinander an, die Klassensieger nahmen anschließend am Schulwettbewerb teil.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Der Startup School Cup ist ein Kooperationsprojekt der IHK für München und Oberbayern, dem Arbeitskreis Schule-Wirtschaft Germering und der Stiftung Digitale Bildung. Im Schuljahr 2025/26 nahmen 15 Schulen mit rund 1500 Schülerinnen und Schülern teil. (</a:t>
            </a: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hlinkClick r:id="rId3"/>
              </a:rPr>
              <a:t>www.startupschoolcup.de</a:t>
            </a: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FB6758-6434-720B-8F9C-52530F0291AB}"/>
              </a:ext>
            </a:extLst>
          </p:cNvPr>
          <p:cNvSpPr txBox="1"/>
          <p:nvPr/>
        </p:nvSpPr>
        <p:spPr>
          <a:xfrm>
            <a:off x="541336" y="607987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D839AE-3511-FA6D-FCB5-A19551E763F8}"/>
              </a:ext>
            </a:extLst>
          </p:cNvPr>
          <p:cNvSpPr txBox="1"/>
          <p:nvPr/>
        </p:nvSpPr>
        <p:spPr>
          <a:xfrm>
            <a:off x="1995399" y="3891512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1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B81BF7C-A0DC-B5D7-1D2D-A8377426D88E}"/>
              </a:ext>
            </a:extLst>
          </p:cNvPr>
          <p:cNvGrpSpPr/>
          <p:nvPr/>
        </p:nvGrpSpPr>
        <p:grpSpPr>
          <a:xfrm>
            <a:off x="1808300" y="2274990"/>
            <a:ext cx="3241221" cy="1272957"/>
            <a:chOff x="1808303" y="2050771"/>
            <a:chExt cx="3241221" cy="1272957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31D9417-142A-5B83-F816-5B90D09B35BE}"/>
                </a:ext>
              </a:extLst>
            </p:cNvPr>
            <p:cNvSpPr txBox="1"/>
            <p:nvPr/>
          </p:nvSpPr>
          <p:spPr>
            <a:xfrm>
              <a:off x="1808303" y="2923618"/>
              <a:ext cx="324122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b="1" dirty="0">
                  <a:solidFill>
                    <a:schemeClr val="accent1">
                      <a:lumMod val="50000"/>
                    </a:schemeClr>
                  </a:solidFill>
                  <a:latin typeface="Book Antiqua" panose="02040602050305030304" pitchFamily="18" charset="0"/>
                </a:rPr>
                <a:t>Schulwettbewerb 2026</a:t>
              </a:r>
            </a:p>
          </p:txBody>
        </p:sp>
        <p:pic>
          <p:nvPicPr>
            <p:cNvPr id="3" name="Grafik 2" descr="Ein Bild, das Grafiken, Schrift, Grafikdesign, Symbol enthält.&#10;&#10;KI-generierte Inhalte können fehlerhaft sein.">
              <a:extLst>
                <a:ext uri="{FF2B5EF4-FFF2-40B4-BE49-F238E27FC236}">
                  <a16:creationId xmlns:a16="http://schemas.microsoft.com/office/drawing/2014/main" id="{2CA5C2AE-524A-DB63-2F47-BCAC72315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677" y="2050771"/>
              <a:ext cx="2118471" cy="848549"/>
            </a:xfrm>
            <a:prstGeom prst="rect">
              <a:avLst/>
            </a:prstGeom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21A55CE9-0E75-AD7D-B559-EEAB97C01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452" y="9191731"/>
            <a:ext cx="970796" cy="55742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CDA623B-57D3-D0B2-EB31-152D0059E94C}"/>
              </a:ext>
            </a:extLst>
          </p:cNvPr>
          <p:cNvGrpSpPr/>
          <p:nvPr/>
        </p:nvGrpSpPr>
        <p:grpSpPr>
          <a:xfrm>
            <a:off x="2292585" y="9470443"/>
            <a:ext cx="4150963" cy="247853"/>
            <a:chOff x="489364" y="20954"/>
            <a:chExt cx="6263861" cy="374015"/>
          </a:xfrm>
        </p:grpSpPr>
        <p:pic>
          <p:nvPicPr>
            <p:cNvPr id="13" name="Grafik 12" descr="Arbeitskreis Schule-Wirtschaft - BIM Germering">
              <a:extLst>
                <a:ext uri="{FF2B5EF4-FFF2-40B4-BE49-F238E27FC236}">
                  <a16:creationId xmlns:a16="http://schemas.microsoft.com/office/drawing/2014/main" id="{ABC1DBC8-3153-858B-A841-1293A60D7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820" y="20954"/>
              <a:ext cx="2952749" cy="374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rafik 13" descr="Ein Bild, das Text, Schrift, Logo, Grafiken enthält.&#10;&#10;KI-generierte Inhalte können fehlerhaft sein.">
              <a:extLst>
                <a:ext uri="{FF2B5EF4-FFF2-40B4-BE49-F238E27FC236}">
                  <a16:creationId xmlns:a16="http://schemas.microsoft.com/office/drawing/2014/main" id="{5117E8EC-9F87-A16D-2BD6-4FBF9411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64" y="28573"/>
              <a:ext cx="1190626" cy="35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rafik 14" descr="Ein Bild, das Grafiken, Clipart, Farbigkeit, Grafikdesign enthält.&#10;&#10;KI-generierte Inhalte können fehlerhaft sein.">
              <a:extLst>
                <a:ext uri="{FF2B5EF4-FFF2-40B4-BE49-F238E27FC236}">
                  <a16:creationId xmlns:a16="http://schemas.microsoft.com/office/drawing/2014/main" id="{2EB515E6-0C0F-8FA6-7596-A48D763C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76200"/>
              <a:ext cx="1266825" cy="295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ECF5630F-7608-8498-4D94-4D2CCBF88390}"/>
              </a:ext>
            </a:extLst>
          </p:cNvPr>
          <p:cNvSpPr txBox="1"/>
          <p:nvPr/>
        </p:nvSpPr>
        <p:spPr>
          <a:xfrm>
            <a:off x="520698" y="5121119"/>
            <a:ext cx="5775325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Es arbeiteten daran Teams von 4-6 Personen mit Unterstützung von Coaches aus der lokalen Wirtschaft. Die Teams treten mit ihren Modellen zunächst innerhalb der Klassen gegeneinander an, die Klassensieger nahmen anschließend am Schulwettbewerb teil.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Der Startup School Cup ist ein Kooperationsprojekt der IHK für München und Oberbayern, dem Arbeitskreis Schule-Wirtschaft Germering und der Stiftung Digitale Bildung. Im Schuljahr 2025/26 nahmen 15 Schulen mit rund 1500 Schülerinnen und Schülern teil. (</a:t>
            </a: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hlinkClick r:id="rId2"/>
              </a:rPr>
              <a:t>www.startupschoolcup.de</a:t>
            </a: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FB6758-6434-720B-8F9C-52530F0291AB}"/>
              </a:ext>
            </a:extLst>
          </p:cNvPr>
          <p:cNvSpPr txBox="1"/>
          <p:nvPr/>
        </p:nvSpPr>
        <p:spPr>
          <a:xfrm>
            <a:off x="541336" y="607987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D839AE-3511-FA6D-FCB5-A19551E763F8}"/>
              </a:ext>
            </a:extLst>
          </p:cNvPr>
          <p:cNvSpPr txBox="1"/>
          <p:nvPr/>
        </p:nvSpPr>
        <p:spPr>
          <a:xfrm>
            <a:off x="1995399" y="3891512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2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B81BF7C-A0DC-B5D7-1D2D-A8377426D88E}"/>
              </a:ext>
            </a:extLst>
          </p:cNvPr>
          <p:cNvGrpSpPr/>
          <p:nvPr/>
        </p:nvGrpSpPr>
        <p:grpSpPr>
          <a:xfrm>
            <a:off x="1808300" y="2274990"/>
            <a:ext cx="3241221" cy="1272957"/>
            <a:chOff x="1808303" y="2050771"/>
            <a:chExt cx="3241221" cy="1272957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31D9417-142A-5B83-F816-5B90D09B35BE}"/>
                </a:ext>
              </a:extLst>
            </p:cNvPr>
            <p:cNvSpPr txBox="1"/>
            <p:nvPr/>
          </p:nvSpPr>
          <p:spPr>
            <a:xfrm>
              <a:off x="1808303" y="2923618"/>
              <a:ext cx="324122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b="1" dirty="0">
                  <a:solidFill>
                    <a:schemeClr val="accent1">
                      <a:lumMod val="50000"/>
                    </a:schemeClr>
                  </a:solidFill>
                  <a:latin typeface="Book Antiqua" panose="02040602050305030304" pitchFamily="18" charset="0"/>
                </a:rPr>
                <a:t>Schulwettbewerb 2026</a:t>
              </a:r>
            </a:p>
          </p:txBody>
        </p:sp>
        <p:pic>
          <p:nvPicPr>
            <p:cNvPr id="3" name="Grafik 2" descr="Ein Bild, das Grafiken, Schrift, Grafikdesign, Symbol enthält.&#10;&#10;KI-generierte Inhalte können fehlerhaft sein.">
              <a:extLst>
                <a:ext uri="{FF2B5EF4-FFF2-40B4-BE49-F238E27FC236}">
                  <a16:creationId xmlns:a16="http://schemas.microsoft.com/office/drawing/2014/main" id="{2CA5C2AE-524A-DB63-2F47-BCAC72315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677" y="2050771"/>
              <a:ext cx="2118471" cy="848549"/>
            </a:xfrm>
            <a:prstGeom prst="rect">
              <a:avLst/>
            </a:prstGeom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21A55CE9-0E75-AD7D-B559-EEAB97C01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452" y="9191731"/>
            <a:ext cx="970796" cy="55742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CDA623B-57D3-D0B2-EB31-152D0059E94C}"/>
              </a:ext>
            </a:extLst>
          </p:cNvPr>
          <p:cNvGrpSpPr/>
          <p:nvPr/>
        </p:nvGrpSpPr>
        <p:grpSpPr>
          <a:xfrm>
            <a:off x="2292585" y="9470443"/>
            <a:ext cx="4150963" cy="247853"/>
            <a:chOff x="489364" y="20954"/>
            <a:chExt cx="6263861" cy="374015"/>
          </a:xfrm>
        </p:grpSpPr>
        <p:pic>
          <p:nvPicPr>
            <p:cNvPr id="13" name="Grafik 12" descr="Arbeitskreis Schule-Wirtschaft - BIM Germering">
              <a:extLst>
                <a:ext uri="{FF2B5EF4-FFF2-40B4-BE49-F238E27FC236}">
                  <a16:creationId xmlns:a16="http://schemas.microsoft.com/office/drawing/2014/main" id="{ABC1DBC8-3153-858B-A841-1293A60D7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820" y="20954"/>
              <a:ext cx="2952749" cy="374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rafik 13" descr="Ein Bild, das Text, Schrift, Logo, Grafiken enthält.&#10;&#10;KI-generierte Inhalte können fehlerhaft sein.">
              <a:extLst>
                <a:ext uri="{FF2B5EF4-FFF2-40B4-BE49-F238E27FC236}">
                  <a16:creationId xmlns:a16="http://schemas.microsoft.com/office/drawing/2014/main" id="{5117E8EC-9F87-A16D-2BD6-4FBF9411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64" y="28573"/>
              <a:ext cx="1190626" cy="35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rafik 14" descr="Ein Bild, das Grafiken, Clipart, Farbigkeit, Grafikdesign enthält.&#10;&#10;KI-generierte Inhalte können fehlerhaft sein.">
              <a:extLst>
                <a:ext uri="{FF2B5EF4-FFF2-40B4-BE49-F238E27FC236}">
                  <a16:creationId xmlns:a16="http://schemas.microsoft.com/office/drawing/2014/main" id="{2EB515E6-0C0F-8FA6-7596-A48D763C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76200"/>
              <a:ext cx="1266825" cy="2952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5178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ECF5630F-7608-8498-4D94-4D2CCBF88390}"/>
              </a:ext>
            </a:extLst>
          </p:cNvPr>
          <p:cNvSpPr txBox="1"/>
          <p:nvPr/>
        </p:nvSpPr>
        <p:spPr>
          <a:xfrm>
            <a:off x="520698" y="5121119"/>
            <a:ext cx="5775325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Es arbeiteten daran Teams von 4-6 Personen mit Unterstützung von Coaches aus der lokalen Wirtschaft. Die Teams treten mit ihren Modellen zunächst innerhalb der Klassen gegeneinander an, die Klassensieger nahmen anschließend am Schulwettbewerb teil.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Der Startup School Cup ist ein Kooperationsprojekt der IHK für München und Oberbayern, dem Arbeitskreis Schule-Wirtschaft Germering und der Stiftung Digitale Bildung. Im Schuljahr 2025/26 nahmen 15 Schulen mit rund 1500 Schülerinnen und Schülern teil. (</a:t>
            </a: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hlinkClick r:id="rId2"/>
              </a:rPr>
              <a:t>www.startupschoolcup.de</a:t>
            </a: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FB6758-6434-720B-8F9C-52530F0291AB}"/>
              </a:ext>
            </a:extLst>
          </p:cNvPr>
          <p:cNvSpPr txBox="1"/>
          <p:nvPr/>
        </p:nvSpPr>
        <p:spPr>
          <a:xfrm>
            <a:off x="541336" y="607987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D839AE-3511-FA6D-FCB5-A19551E763F8}"/>
              </a:ext>
            </a:extLst>
          </p:cNvPr>
          <p:cNvSpPr txBox="1"/>
          <p:nvPr/>
        </p:nvSpPr>
        <p:spPr>
          <a:xfrm>
            <a:off x="1995399" y="3891512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3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B81BF7C-A0DC-B5D7-1D2D-A8377426D88E}"/>
              </a:ext>
            </a:extLst>
          </p:cNvPr>
          <p:cNvGrpSpPr/>
          <p:nvPr/>
        </p:nvGrpSpPr>
        <p:grpSpPr>
          <a:xfrm>
            <a:off x="1808300" y="2274990"/>
            <a:ext cx="3241221" cy="1272957"/>
            <a:chOff x="1808303" y="2050771"/>
            <a:chExt cx="3241221" cy="1272957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31D9417-142A-5B83-F816-5B90D09B35BE}"/>
                </a:ext>
              </a:extLst>
            </p:cNvPr>
            <p:cNvSpPr txBox="1"/>
            <p:nvPr/>
          </p:nvSpPr>
          <p:spPr>
            <a:xfrm>
              <a:off x="1808303" y="2923618"/>
              <a:ext cx="324122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b="1" dirty="0">
                  <a:solidFill>
                    <a:schemeClr val="accent1">
                      <a:lumMod val="50000"/>
                    </a:schemeClr>
                  </a:solidFill>
                  <a:latin typeface="Book Antiqua" panose="02040602050305030304" pitchFamily="18" charset="0"/>
                </a:rPr>
                <a:t>Schulwettbewerb 2026</a:t>
              </a:r>
            </a:p>
          </p:txBody>
        </p:sp>
        <p:pic>
          <p:nvPicPr>
            <p:cNvPr id="3" name="Grafik 2" descr="Ein Bild, das Grafiken, Schrift, Grafikdesign, Symbol enthält.&#10;&#10;KI-generierte Inhalte können fehlerhaft sein.">
              <a:extLst>
                <a:ext uri="{FF2B5EF4-FFF2-40B4-BE49-F238E27FC236}">
                  <a16:creationId xmlns:a16="http://schemas.microsoft.com/office/drawing/2014/main" id="{2CA5C2AE-524A-DB63-2F47-BCAC72315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677" y="2050771"/>
              <a:ext cx="2118471" cy="848549"/>
            </a:xfrm>
            <a:prstGeom prst="rect">
              <a:avLst/>
            </a:prstGeom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21A55CE9-0E75-AD7D-B559-EEAB97C01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452" y="9191731"/>
            <a:ext cx="970796" cy="55742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CDA623B-57D3-D0B2-EB31-152D0059E94C}"/>
              </a:ext>
            </a:extLst>
          </p:cNvPr>
          <p:cNvGrpSpPr/>
          <p:nvPr/>
        </p:nvGrpSpPr>
        <p:grpSpPr>
          <a:xfrm>
            <a:off x="2292585" y="9470443"/>
            <a:ext cx="4150963" cy="247853"/>
            <a:chOff x="489364" y="20954"/>
            <a:chExt cx="6263861" cy="374015"/>
          </a:xfrm>
        </p:grpSpPr>
        <p:pic>
          <p:nvPicPr>
            <p:cNvPr id="13" name="Grafik 12" descr="Arbeitskreis Schule-Wirtschaft - BIM Germering">
              <a:extLst>
                <a:ext uri="{FF2B5EF4-FFF2-40B4-BE49-F238E27FC236}">
                  <a16:creationId xmlns:a16="http://schemas.microsoft.com/office/drawing/2014/main" id="{ABC1DBC8-3153-858B-A841-1293A60D7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820" y="20954"/>
              <a:ext cx="2952749" cy="374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rafik 13" descr="Ein Bild, das Text, Schrift, Logo, Grafiken enthält.&#10;&#10;KI-generierte Inhalte können fehlerhaft sein.">
              <a:extLst>
                <a:ext uri="{FF2B5EF4-FFF2-40B4-BE49-F238E27FC236}">
                  <a16:creationId xmlns:a16="http://schemas.microsoft.com/office/drawing/2014/main" id="{5117E8EC-9F87-A16D-2BD6-4FBF9411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64" y="28573"/>
              <a:ext cx="1190626" cy="35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rafik 14" descr="Ein Bild, das Grafiken, Clipart, Farbigkeit, Grafikdesign enthält.&#10;&#10;KI-generierte Inhalte können fehlerhaft sein.">
              <a:extLst>
                <a:ext uri="{FF2B5EF4-FFF2-40B4-BE49-F238E27FC236}">
                  <a16:creationId xmlns:a16="http://schemas.microsoft.com/office/drawing/2014/main" id="{2EB515E6-0C0F-8FA6-7596-A48D763C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76200"/>
              <a:ext cx="1266825" cy="2952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0617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ECF5630F-7608-8498-4D94-4D2CCBF88390}"/>
              </a:ext>
            </a:extLst>
          </p:cNvPr>
          <p:cNvSpPr txBox="1"/>
          <p:nvPr/>
        </p:nvSpPr>
        <p:spPr>
          <a:xfrm>
            <a:off x="520698" y="5121119"/>
            <a:ext cx="5775325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Es arbeiteten daran Teams von 4-6 Personen mit Unterstützung von Coaches aus der lokalen Wirtschaft. Die Teams treten mit ihren Modellen zunächst innerhalb der Klassen gegeneinander an, die Klassensieger nahmen anschließend am Schulwettbewerb teil.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Der Startup School Cup ist ein Kooperationsprojekt der IHK für München und Oberbayern, dem Arbeitskreis Schule-Wirtschaft Germering und der Stiftung Digitale Bildung. Im Schuljahr 2025/26 nahmen 15 Schulen mit rund 1500 Schülerinnen und Schülern teil. (</a:t>
            </a: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hlinkClick r:id="rId2"/>
              </a:rPr>
              <a:t>www.startupschoolcup.de</a:t>
            </a: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FB6758-6434-720B-8F9C-52530F0291AB}"/>
              </a:ext>
            </a:extLst>
          </p:cNvPr>
          <p:cNvSpPr txBox="1"/>
          <p:nvPr/>
        </p:nvSpPr>
        <p:spPr>
          <a:xfrm>
            <a:off x="541336" y="607987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D839AE-3511-FA6D-FCB5-A19551E763F8}"/>
              </a:ext>
            </a:extLst>
          </p:cNvPr>
          <p:cNvSpPr txBox="1"/>
          <p:nvPr/>
        </p:nvSpPr>
        <p:spPr>
          <a:xfrm>
            <a:off x="1995399" y="3891512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4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B81BF7C-A0DC-B5D7-1D2D-A8377426D88E}"/>
              </a:ext>
            </a:extLst>
          </p:cNvPr>
          <p:cNvGrpSpPr/>
          <p:nvPr/>
        </p:nvGrpSpPr>
        <p:grpSpPr>
          <a:xfrm>
            <a:off x="1808300" y="2274990"/>
            <a:ext cx="3241221" cy="1272957"/>
            <a:chOff x="1808303" y="2050771"/>
            <a:chExt cx="3241221" cy="1272957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31D9417-142A-5B83-F816-5B90D09B35BE}"/>
                </a:ext>
              </a:extLst>
            </p:cNvPr>
            <p:cNvSpPr txBox="1"/>
            <p:nvPr/>
          </p:nvSpPr>
          <p:spPr>
            <a:xfrm>
              <a:off x="1808303" y="2923618"/>
              <a:ext cx="324122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b="1" dirty="0">
                  <a:solidFill>
                    <a:schemeClr val="accent1">
                      <a:lumMod val="50000"/>
                    </a:schemeClr>
                  </a:solidFill>
                  <a:latin typeface="Book Antiqua" panose="02040602050305030304" pitchFamily="18" charset="0"/>
                </a:rPr>
                <a:t>Schulwettbewerb 2026</a:t>
              </a:r>
            </a:p>
          </p:txBody>
        </p:sp>
        <p:pic>
          <p:nvPicPr>
            <p:cNvPr id="3" name="Grafik 2" descr="Ein Bild, das Grafiken, Schrift, Grafikdesign, Symbol enthält.&#10;&#10;KI-generierte Inhalte können fehlerhaft sein.">
              <a:extLst>
                <a:ext uri="{FF2B5EF4-FFF2-40B4-BE49-F238E27FC236}">
                  <a16:creationId xmlns:a16="http://schemas.microsoft.com/office/drawing/2014/main" id="{2CA5C2AE-524A-DB63-2F47-BCAC72315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677" y="2050771"/>
              <a:ext cx="2118471" cy="848549"/>
            </a:xfrm>
            <a:prstGeom prst="rect">
              <a:avLst/>
            </a:prstGeom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21A55CE9-0E75-AD7D-B559-EEAB97C01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452" y="9191731"/>
            <a:ext cx="970796" cy="55742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CDA623B-57D3-D0B2-EB31-152D0059E94C}"/>
              </a:ext>
            </a:extLst>
          </p:cNvPr>
          <p:cNvGrpSpPr/>
          <p:nvPr/>
        </p:nvGrpSpPr>
        <p:grpSpPr>
          <a:xfrm>
            <a:off x="2292585" y="9470443"/>
            <a:ext cx="4150963" cy="247853"/>
            <a:chOff x="489364" y="20954"/>
            <a:chExt cx="6263861" cy="374015"/>
          </a:xfrm>
        </p:grpSpPr>
        <p:pic>
          <p:nvPicPr>
            <p:cNvPr id="13" name="Grafik 12" descr="Arbeitskreis Schule-Wirtschaft - BIM Germering">
              <a:extLst>
                <a:ext uri="{FF2B5EF4-FFF2-40B4-BE49-F238E27FC236}">
                  <a16:creationId xmlns:a16="http://schemas.microsoft.com/office/drawing/2014/main" id="{ABC1DBC8-3153-858B-A841-1293A60D7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820" y="20954"/>
              <a:ext cx="2952749" cy="374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rafik 13" descr="Ein Bild, das Text, Schrift, Logo, Grafiken enthält.&#10;&#10;KI-generierte Inhalte können fehlerhaft sein.">
              <a:extLst>
                <a:ext uri="{FF2B5EF4-FFF2-40B4-BE49-F238E27FC236}">
                  <a16:creationId xmlns:a16="http://schemas.microsoft.com/office/drawing/2014/main" id="{5117E8EC-9F87-A16D-2BD6-4FBF9411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64" y="28573"/>
              <a:ext cx="1190626" cy="35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rafik 14" descr="Ein Bild, das Grafiken, Clipart, Farbigkeit, Grafikdesign enthält.&#10;&#10;KI-generierte Inhalte können fehlerhaft sein.">
              <a:extLst>
                <a:ext uri="{FF2B5EF4-FFF2-40B4-BE49-F238E27FC236}">
                  <a16:creationId xmlns:a16="http://schemas.microsoft.com/office/drawing/2014/main" id="{2EB515E6-0C0F-8FA6-7596-A48D763C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76200"/>
              <a:ext cx="1266825" cy="2952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3890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ECF5630F-7608-8498-4D94-4D2CCBF88390}"/>
              </a:ext>
            </a:extLst>
          </p:cNvPr>
          <p:cNvSpPr txBox="1"/>
          <p:nvPr/>
        </p:nvSpPr>
        <p:spPr>
          <a:xfrm>
            <a:off x="520698" y="5121119"/>
            <a:ext cx="5775325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Es arbeiteten daran Teams von 4-6 Personen mit Unterstützung von Coaches aus der lokalen Wirtschaft. Die Teams treten mit ihren Modellen zunächst innerhalb der Klassen gegeneinander an, die Klassensieger nahmen anschließend am Schulwettbewerb teil.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Der Startup School Cup ist ein Kooperationsprojekt der IHK für München und Oberbayern, dem Arbeitskreis Schule-Wirtschaft Germering und der Stiftung Digitale Bildung. Im Schuljahr 2025/26 nahmen 15 Schulen mit rund 1500 Schülerinnen und Schülern teil. (</a:t>
            </a: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hlinkClick r:id="rId2"/>
              </a:rPr>
              <a:t>www.startupschoolcup.de</a:t>
            </a: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FB6758-6434-720B-8F9C-52530F0291AB}"/>
              </a:ext>
            </a:extLst>
          </p:cNvPr>
          <p:cNvSpPr txBox="1"/>
          <p:nvPr/>
        </p:nvSpPr>
        <p:spPr>
          <a:xfrm>
            <a:off x="541336" y="607987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D839AE-3511-FA6D-FCB5-A19551E763F8}"/>
              </a:ext>
            </a:extLst>
          </p:cNvPr>
          <p:cNvSpPr txBox="1"/>
          <p:nvPr/>
        </p:nvSpPr>
        <p:spPr>
          <a:xfrm>
            <a:off x="1995399" y="3891512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5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B81BF7C-A0DC-B5D7-1D2D-A8377426D88E}"/>
              </a:ext>
            </a:extLst>
          </p:cNvPr>
          <p:cNvGrpSpPr/>
          <p:nvPr/>
        </p:nvGrpSpPr>
        <p:grpSpPr>
          <a:xfrm>
            <a:off x="1808300" y="2274990"/>
            <a:ext cx="3241221" cy="1272957"/>
            <a:chOff x="1808303" y="2050771"/>
            <a:chExt cx="3241221" cy="1272957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31D9417-142A-5B83-F816-5B90D09B35BE}"/>
                </a:ext>
              </a:extLst>
            </p:cNvPr>
            <p:cNvSpPr txBox="1"/>
            <p:nvPr/>
          </p:nvSpPr>
          <p:spPr>
            <a:xfrm>
              <a:off x="1808303" y="2923618"/>
              <a:ext cx="324122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b="1" dirty="0">
                  <a:solidFill>
                    <a:schemeClr val="accent1">
                      <a:lumMod val="50000"/>
                    </a:schemeClr>
                  </a:solidFill>
                  <a:latin typeface="Book Antiqua" panose="02040602050305030304" pitchFamily="18" charset="0"/>
                </a:rPr>
                <a:t>Schulwettbewerb 2026</a:t>
              </a:r>
            </a:p>
          </p:txBody>
        </p:sp>
        <p:pic>
          <p:nvPicPr>
            <p:cNvPr id="3" name="Grafik 2" descr="Ein Bild, das Grafiken, Schrift, Grafikdesign, Symbol enthält.&#10;&#10;KI-generierte Inhalte können fehlerhaft sein.">
              <a:extLst>
                <a:ext uri="{FF2B5EF4-FFF2-40B4-BE49-F238E27FC236}">
                  <a16:creationId xmlns:a16="http://schemas.microsoft.com/office/drawing/2014/main" id="{2CA5C2AE-524A-DB63-2F47-BCAC72315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677" y="2050771"/>
              <a:ext cx="2118471" cy="848549"/>
            </a:xfrm>
            <a:prstGeom prst="rect">
              <a:avLst/>
            </a:prstGeom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21A55CE9-0E75-AD7D-B559-EEAB97C01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452" y="9191731"/>
            <a:ext cx="970796" cy="55742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CDA623B-57D3-D0B2-EB31-152D0059E94C}"/>
              </a:ext>
            </a:extLst>
          </p:cNvPr>
          <p:cNvGrpSpPr/>
          <p:nvPr/>
        </p:nvGrpSpPr>
        <p:grpSpPr>
          <a:xfrm>
            <a:off x="2292585" y="9470443"/>
            <a:ext cx="4150963" cy="247853"/>
            <a:chOff x="489364" y="20954"/>
            <a:chExt cx="6263861" cy="374015"/>
          </a:xfrm>
        </p:grpSpPr>
        <p:pic>
          <p:nvPicPr>
            <p:cNvPr id="13" name="Grafik 12" descr="Arbeitskreis Schule-Wirtschaft - BIM Germering">
              <a:extLst>
                <a:ext uri="{FF2B5EF4-FFF2-40B4-BE49-F238E27FC236}">
                  <a16:creationId xmlns:a16="http://schemas.microsoft.com/office/drawing/2014/main" id="{ABC1DBC8-3153-858B-A841-1293A60D7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820" y="20954"/>
              <a:ext cx="2952749" cy="374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rafik 13" descr="Ein Bild, das Text, Schrift, Logo, Grafiken enthält.&#10;&#10;KI-generierte Inhalte können fehlerhaft sein.">
              <a:extLst>
                <a:ext uri="{FF2B5EF4-FFF2-40B4-BE49-F238E27FC236}">
                  <a16:creationId xmlns:a16="http://schemas.microsoft.com/office/drawing/2014/main" id="{5117E8EC-9F87-A16D-2BD6-4FBF9411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64" y="28573"/>
              <a:ext cx="1190626" cy="35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rafik 14" descr="Ein Bild, das Grafiken, Clipart, Farbigkeit, Grafikdesign enthält.&#10;&#10;KI-generierte Inhalte können fehlerhaft sein.">
              <a:extLst>
                <a:ext uri="{FF2B5EF4-FFF2-40B4-BE49-F238E27FC236}">
                  <a16:creationId xmlns:a16="http://schemas.microsoft.com/office/drawing/2014/main" id="{2EB515E6-0C0F-8FA6-7596-A48D763C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76200"/>
              <a:ext cx="1266825" cy="2952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19387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33D80E781D8E4FACCD2E560579C7FB" ma:contentTypeVersion="16" ma:contentTypeDescription="Ein neues Dokument erstellen." ma:contentTypeScope="" ma:versionID="6b85620c15abab88e4937be90fbf0b3e">
  <xsd:schema xmlns:xsd="http://www.w3.org/2001/XMLSchema" xmlns:xs="http://www.w3.org/2001/XMLSchema" xmlns:p="http://schemas.microsoft.com/office/2006/metadata/properties" xmlns:ns2="4d2ccde4-d348-4269-b049-30a1b0b6ea6a" xmlns:ns3="11d991d6-2c79-4656-8afc-672110bea5dd" targetNamespace="http://schemas.microsoft.com/office/2006/metadata/properties" ma:root="true" ma:fieldsID="eea4678a687d164f865a2d77ac290a1c" ns2:_="" ns3:_="">
    <xsd:import namespace="4d2ccde4-d348-4269-b049-30a1b0b6ea6a"/>
    <xsd:import namespace="11d991d6-2c79-4656-8afc-672110bea5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ccde4-d348-4269-b049-30a1b0b6e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96434df-b1f4-462f-bdcd-ceb4159017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991d6-2c79-4656-8afc-672110bea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02d8dfc-7972-41b0-9ae1-a9ed3e4d957a}" ma:internalName="TaxCatchAll" ma:showField="CatchAllData" ma:web="11d991d6-2c79-4656-8afc-672110bea5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2ccde4-d348-4269-b049-30a1b0b6ea6a">
      <Terms xmlns="http://schemas.microsoft.com/office/infopath/2007/PartnerControls"/>
    </lcf76f155ced4ddcb4097134ff3c332f>
    <TaxCatchAll xmlns="11d991d6-2c79-4656-8afc-672110bea5d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476832-6E62-4CA8-A338-D226AC0A5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ccde4-d348-4269-b049-30a1b0b6ea6a"/>
    <ds:schemaRef ds:uri="11d991d6-2c79-4656-8afc-672110bea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7BCC0B-A856-4978-9D79-CD40D4F7E040}">
  <ds:schemaRefs>
    <ds:schemaRef ds:uri="http://purl.org/dc/dcmitype/"/>
    <ds:schemaRef ds:uri="4d2ccde4-d348-4269-b049-30a1b0b6ea6a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1d991d6-2c79-4656-8afc-672110bea5d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B95811-D377-4249-8E8E-2CBA61B53A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615</Words>
  <Application>Microsoft Office PowerPoint</Application>
  <PresentationFormat>A4-Papier (210 x 297 mm)</PresentationFormat>
  <Paragraphs>80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Gerd Langemeyer</dc:creator>
  <cp:lastModifiedBy>Jürgen Biffar</cp:lastModifiedBy>
  <cp:revision>12</cp:revision>
  <cp:lastPrinted>2025-08-27T13:22:14Z</cp:lastPrinted>
  <dcterms:created xsi:type="dcterms:W3CDTF">2023-03-28T09:13:37Z</dcterms:created>
  <dcterms:modified xsi:type="dcterms:W3CDTF">2025-08-27T13:27:33Z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0x0101005133D80E781D8E4FACCD2E560579C7FB</vt:lpwstr>
  </property>
</Properties>
</file>