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3"/>
  </p:notesMasterIdLst>
  <p:sldIdLst>
    <p:sldId id="256" r:id="rId5"/>
    <p:sldId id="260" r:id="rId6"/>
    <p:sldId id="277" r:id="rId7"/>
    <p:sldId id="261" r:id="rId8"/>
    <p:sldId id="278" r:id="rId9"/>
    <p:sldId id="292" r:id="rId10"/>
    <p:sldId id="279" r:id="rId11"/>
    <p:sldId id="280" r:id="rId12"/>
    <p:sldId id="287" r:id="rId13"/>
    <p:sldId id="281" r:id="rId14"/>
    <p:sldId id="282" r:id="rId15"/>
    <p:sldId id="283" r:id="rId16"/>
    <p:sldId id="284" r:id="rId17"/>
    <p:sldId id="285" r:id="rId18"/>
    <p:sldId id="286" r:id="rId19"/>
    <p:sldId id="289" r:id="rId20"/>
    <p:sldId id="291" r:id="rId21"/>
    <p:sldId id="290" r:id="rId2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F9ED5"/>
    <a:srgbClr val="E7F0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6451D42-9BD4-4499-90B7-2599B9E9B614}" v="41" dt="2026-09-13T13:02:59.76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0A15C55-8517-42AA-B614-E9B94910E393}" styleName="Mittlere Formatvorlage 2 - Akz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Helle Formatvorlage 2 - Akz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ittlere Formatvorlage 1 - Akz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99" d="100"/>
          <a:sy n="99" d="100"/>
        </p:scale>
        <p:origin x="78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ürgen Biffar" userId="03138c1c-9685-4d97-8659-6a0a6806d12b" providerId="ADAL" clId="{24E3B0C8-7108-481B-8F90-983A3BF5168F}"/>
    <pc:docChg chg="custSel addSld modSld">
      <pc:chgData name="Jürgen Biffar" userId="03138c1c-9685-4d97-8659-6a0a6806d12b" providerId="ADAL" clId="{24E3B0C8-7108-481B-8F90-983A3BF5168F}" dt="2026-09-13T14:10:04.201" v="192" actId="20577"/>
      <pc:docMkLst>
        <pc:docMk/>
      </pc:docMkLst>
      <pc:sldChg chg="modSp mod">
        <pc:chgData name="Jürgen Biffar" userId="03138c1c-9685-4d97-8659-6a0a6806d12b" providerId="ADAL" clId="{24E3B0C8-7108-481B-8F90-983A3BF5168F}" dt="2026-09-13T14:10:04.201" v="192" actId="20577"/>
        <pc:sldMkLst>
          <pc:docMk/>
          <pc:sldMk cId="4156960716" sldId="261"/>
        </pc:sldMkLst>
        <pc:spChg chg="mod">
          <ac:chgData name="Jürgen Biffar" userId="03138c1c-9685-4d97-8659-6a0a6806d12b" providerId="ADAL" clId="{24E3B0C8-7108-481B-8F90-983A3BF5168F}" dt="2026-09-13T14:10:04.201" v="192" actId="20577"/>
          <ac:spMkLst>
            <pc:docMk/>
            <pc:sldMk cId="4156960716" sldId="261"/>
            <ac:spMk id="3" creationId="{995AC3CA-6F30-8043-FD03-FDBD813B9577}"/>
          </ac:spMkLst>
        </pc:spChg>
      </pc:sldChg>
      <pc:sldChg chg="addSp modSp">
        <pc:chgData name="Jürgen Biffar" userId="03138c1c-9685-4d97-8659-6a0a6806d12b" providerId="ADAL" clId="{24E3B0C8-7108-481B-8F90-983A3BF5168F}" dt="2026-09-13T13:02:59.767" v="38"/>
        <pc:sldMkLst>
          <pc:docMk/>
          <pc:sldMk cId="1083108273" sldId="293"/>
        </pc:sldMkLst>
        <pc:spChg chg="add mod">
          <ac:chgData name="Jürgen Biffar" userId="03138c1c-9685-4d97-8659-6a0a6806d12b" providerId="ADAL" clId="{24E3B0C8-7108-481B-8F90-983A3BF5168F}" dt="2026-09-13T12:59:07.263" v="3" actId="767"/>
          <ac:spMkLst>
            <pc:docMk/>
            <pc:sldMk cId="1083108273" sldId="293"/>
            <ac:spMk id="4" creationId="{AB5E7B4E-48FA-67BA-5A25-F0B11BC21F29}"/>
          </ac:spMkLst>
        </pc:spChg>
        <pc:picChg chg="add mod">
          <ac:chgData name="Jürgen Biffar" userId="03138c1c-9685-4d97-8659-6a0a6806d12b" providerId="ADAL" clId="{24E3B0C8-7108-481B-8F90-983A3BF5168F}" dt="2026-09-13T13:02:59.767" v="38"/>
          <ac:picMkLst>
            <pc:docMk/>
            <pc:sldMk cId="1083108273" sldId="293"/>
            <ac:picMk id="3" creationId="{F38CE9EB-4970-0125-A177-4ED2A6B4A8FA}"/>
          </ac:picMkLst>
        </pc:picChg>
      </pc:sldChg>
      <pc:sldChg chg="add setBg">
        <pc:chgData name="Jürgen Biffar" userId="03138c1c-9685-4d97-8659-6a0a6806d12b" providerId="ADAL" clId="{24E3B0C8-7108-481B-8F90-983A3BF5168F}" dt="2026-09-13T12:55:04.588" v="0"/>
        <pc:sldMkLst>
          <pc:docMk/>
          <pc:sldMk cId="948540149" sldId="29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06328F-2066-44CA-9AD0-6D99BC97BA0A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35869-073C-4CD5-B632-A5734A10A878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19229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D635869-073C-4CD5-B632-A5734A10A878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25143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72C697A5-7101-AD6B-0572-45A3790033E3}"/>
              </a:ext>
            </a:extLst>
          </p:cNvPr>
          <p:cNvSpPr/>
          <p:nvPr userDrawn="1"/>
        </p:nvSpPr>
        <p:spPr>
          <a:xfrm>
            <a:off x="0" y="0"/>
            <a:ext cx="12192000" cy="1911926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DBCCE49-D589-12DC-E535-70E3ADBC7C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822899"/>
            <a:ext cx="9144000" cy="1212201"/>
          </a:xfrm>
        </p:spPr>
        <p:txBody>
          <a:bodyPr anchor="b"/>
          <a:lstStyle>
            <a:lvl1pPr algn="ctr">
              <a:defRPr sz="6000">
                <a:solidFill>
                  <a:schemeClr val="tx2">
                    <a:lumMod val="90000"/>
                    <a:lumOff val="10000"/>
                  </a:schemeClr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AE859FDA-2A86-28EB-A79A-D15FDB1777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445832"/>
            <a:ext cx="9144000" cy="697561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B147B9A-25FA-86C9-097C-58C8A1B3C95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5760FDF-8A0F-4CBA-BDBE-6C4F2905FEC0}" type="datetimeFigureOut">
              <a:rPr lang="de-DE" smtClean="0"/>
              <a:t>13.09.2026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4B729C0-9247-699D-0BA0-3025B46DA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7CB8459-16CD-08CD-3CA8-B85C76D43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2B1807B-975B-4C64-A323-10FE43872882}" type="slidenum">
              <a:rPr lang="de-DE" smtClean="0"/>
              <a:t>‹Nr.›</a:t>
            </a:fld>
            <a:endParaRPr lang="de-DE"/>
          </a:p>
        </p:txBody>
      </p:sp>
      <p:pic>
        <p:nvPicPr>
          <p:cNvPr id="9" name="Grafik 8" descr="Ein Bild, das Grafiken, Schrift, Grafikdesign, Symbol enthält.&#10;&#10;KI-generierte Inhalte können fehlerhaft sein.">
            <a:extLst>
              <a:ext uri="{FF2B5EF4-FFF2-40B4-BE49-F238E27FC236}">
                <a16:creationId xmlns:a16="http://schemas.microsoft.com/office/drawing/2014/main" id="{5BA77F9E-5CF1-CF5F-BD0E-C27BFE1EFF5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9025" y="214885"/>
            <a:ext cx="3833949" cy="153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49789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EC9A8DD8-4644-2E3F-701C-6A93F101247E}"/>
              </a:ext>
            </a:extLst>
          </p:cNvPr>
          <p:cNvSpPr/>
          <p:nvPr userDrawn="1"/>
        </p:nvSpPr>
        <p:spPr>
          <a:xfrm>
            <a:off x="0" y="6240482"/>
            <a:ext cx="12192000" cy="61751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5310E8-4E2A-3B61-96F2-1187D2B456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D739CE-4E0F-CD38-8355-020FD021EB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2">
                  <a:lumMod val="90000"/>
                  <a:lumOff val="10000"/>
                </a:schemeClr>
              </a:buClr>
              <a:defRPr/>
            </a:lvl1pPr>
            <a:lvl2pPr>
              <a:buClr>
                <a:schemeClr val="tx2">
                  <a:lumMod val="90000"/>
                  <a:lumOff val="10000"/>
                </a:schemeClr>
              </a:buClr>
              <a:defRPr/>
            </a:lvl2pPr>
            <a:lvl3pPr>
              <a:buClr>
                <a:schemeClr val="tx2">
                  <a:lumMod val="90000"/>
                  <a:lumOff val="10000"/>
                </a:schemeClr>
              </a:buClr>
              <a:defRPr/>
            </a:lvl3pPr>
            <a:lvl4pPr>
              <a:buClr>
                <a:schemeClr val="tx2">
                  <a:lumMod val="90000"/>
                  <a:lumOff val="10000"/>
                </a:schemeClr>
              </a:buClr>
              <a:defRPr/>
            </a:lvl4pPr>
            <a:lvl5pPr>
              <a:buClr>
                <a:schemeClr val="tx2">
                  <a:lumMod val="90000"/>
                  <a:lumOff val="10000"/>
                </a:schemeClr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C75C5A0-F3D7-CEE6-8166-DF4CAF493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59340" y="6356350"/>
            <a:ext cx="1194460" cy="365125"/>
          </a:xfrm>
          <a:prstGeom prst="rect">
            <a:avLst/>
          </a:prstGeom>
        </p:spPr>
        <p:txBody>
          <a:bodyPr/>
          <a:lstStyle/>
          <a:p>
            <a:fld id="{E2B1807B-975B-4C64-A323-10FE43872882}" type="slidenum">
              <a:rPr lang="de-DE" smtClean="0"/>
              <a:t>‹Nr.›</a:t>
            </a:fld>
            <a:endParaRPr lang="de-DE"/>
          </a:p>
        </p:txBody>
      </p:sp>
      <p:pic>
        <p:nvPicPr>
          <p:cNvPr id="4" name="Grafik 3" descr="Ein Bild, das Grafiken, Schrift, Grafikdesign, Symbol enthält.&#10;&#10;KI-generierte Inhalte können fehlerhaft sein.">
            <a:extLst>
              <a:ext uri="{FF2B5EF4-FFF2-40B4-BE49-F238E27FC236}">
                <a16:creationId xmlns:a16="http://schemas.microsoft.com/office/drawing/2014/main" id="{F74AFDFC-3623-0E6C-7280-F4B0C75AE6F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356350"/>
            <a:ext cx="1004624" cy="4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9867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CAF2357-AAD2-451E-28C4-97183B52F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C9273E-AF02-D4B2-8938-FEF331F33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Clr>
                <a:schemeClr val="tx2">
                  <a:lumMod val="90000"/>
                  <a:lumOff val="10000"/>
                </a:schemeClr>
              </a:buClr>
              <a:defRPr/>
            </a:lvl1pPr>
            <a:lvl2pPr>
              <a:buClr>
                <a:schemeClr val="tx2">
                  <a:lumMod val="90000"/>
                  <a:lumOff val="10000"/>
                </a:schemeClr>
              </a:buClr>
              <a:defRPr/>
            </a:lvl2pPr>
            <a:lvl3pPr>
              <a:buClr>
                <a:schemeClr val="tx2">
                  <a:lumMod val="90000"/>
                  <a:lumOff val="10000"/>
                </a:schemeClr>
              </a:buClr>
              <a:defRPr/>
            </a:lvl3pPr>
            <a:lvl4pPr>
              <a:buClr>
                <a:schemeClr val="tx2">
                  <a:lumMod val="90000"/>
                  <a:lumOff val="10000"/>
                </a:schemeClr>
              </a:buClr>
              <a:defRPr/>
            </a:lvl4pPr>
            <a:lvl5pPr>
              <a:buClr>
                <a:schemeClr val="tx2">
                  <a:lumMod val="90000"/>
                  <a:lumOff val="10000"/>
                </a:schemeClr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F5ABA349-CA38-7A72-0F7F-210F615116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Clr>
                <a:schemeClr val="tx2">
                  <a:lumMod val="90000"/>
                  <a:lumOff val="10000"/>
                </a:schemeClr>
              </a:buClr>
              <a:defRPr/>
            </a:lvl1pPr>
            <a:lvl2pPr>
              <a:buClr>
                <a:schemeClr val="tx2">
                  <a:lumMod val="90000"/>
                  <a:lumOff val="10000"/>
                </a:schemeClr>
              </a:buClr>
              <a:defRPr/>
            </a:lvl2pPr>
            <a:lvl3pPr>
              <a:buClr>
                <a:schemeClr val="tx2">
                  <a:lumMod val="90000"/>
                  <a:lumOff val="10000"/>
                </a:schemeClr>
              </a:buClr>
              <a:defRPr/>
            </a:lvl3pPr>
            <a:lvl4pPr>
              <a:buClr>
                <a:schemeClr val="tx2">
                  <a:lumMod val="90000"/>
                  <a:lumOff val="10000"/>
                </a:schemeClr>
              </a:buClr>
              <a:defRPr/>
            </a:lvl4pPr>
            <a:lvl5pPr>
              <a:buClr>
                <a:schemeClr val="tx2">
                  <a:lumMod val="90000"/>
                  <a:lumOff val="10000"/>
                </a:schemeClr>
              </a:buClr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DE" dirty="0"/>
          </a:p>
        </p:txBody>
      </p:sp>
      <p:sp>
        <p:nvSpPr>
          <p:cNvPr id="9" name="Foliennummernplatzhalter 5">
            <a:extLst>
              <a:ext uri="{FF2B5EF4-FFF2-40B4-BE49-F238E27FC236}">
                <a16:creationId xmlns:a16="http://schemas.microsoft.com/office/drawing/2014/main" id="{A032D832-A3DA-5EF1-92DD-7773366985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59340" y="6356350"/>
            <a:ext cx="1194460" cy="365125"/>
          </a:xfrm>
          <a:prstGeom prst="rect">
            <a:avLst/>
          </a:prstGeom>
        </p:spPr>
        <p:txBody>
          <a:bodyPr/>
          <a:lstStyle/>
          <a:p>
            <a:fld id="{E2B1807B-975B-4C64-A323-10FE43872882}" type="slidenum">
              <a:rPr lang="de-DE" smtClean="0"/>
              <a:t>‹Nr.›</a:t>
            </a:fld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6DCA1DD-C3DA-9010-6DA6-ABD600AD1903}"/>
              </a:ext>
            </a:extLst>
          </p:cNvPr>
          <p:cNvSpPr/>
          <p:nvPr userDrawn="1"/>
        </p:nvSpPr>
        <p:spPr>
          <a:xfrm>
            <a:off x="0" y="6240482"/>
            <a:ext cx="12192000" cy="61751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7236501-AD2A-038F-B9CC-5D272BD3A460}"/>
              </a:ext>
            </a:extLst>
          </p:cNvPr>
          <p:cNvSpPr txBox="1">
            <a:spLocks/>
          </p:cNvSpPr>
          <p:nvPr userDrawn="1"/>
        </p:nvSpPr>
        <p:spPr>
          <a:xfrm>
            <a:off x="10159340" y="6356350"/>
            <a:ext cx="119446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B1807B-975B-4C64-A323-10FE43872882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7" name="Grafik 6" descr="Ein Bild, das Grafiken, Schrift, Grafikdesign, Symbol enthält.&#10;&#10;KI-generierte Inhalte können fehlerhaft sein.">
            <a:extLst>
              <a:ext uri="{FF2B5EF4-FFF2-40B4-BE49-F238E27FC236}">
                <a16:creationId xmlns:a16="http://schemas.microsoft.com/office/drawing/2014/main" id="{A121D352-A9CF-FCFA-F1F8-17BC80E46E7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356350"/>
            <a:ext cx="1004624" cy="4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558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6C678D3-C1F8-FF6F-5E05-151394E367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7" name="Foliennummernplatzhalter 5">
            <a:extLst>
              <a:ext uri="{FF2B5EF4-FFF2-40B4-BE49-F238E27FC236}">
                <a16:creationId xmlns:a16="http://schemas.microsoft.com/office/drawing/2014/main" id="{2E4935CA-8EBB-C987-82D8-A93B432EC9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59340" y="6356350"/>
            <a:ext cx="1194460" cy="365125"/>
          </a:xfrm>
          <a:prstGeom prst="rect">
            <a:avLst/>
          </a:prstGeom>
        </p:spPr>
        <p:txBody>
          <a:bodyPr/>
          <a:lstStyle/>
          <a:p>
            <a:fld id="{E2B1807B-975B-4C64-A323-10FE43872882}" type="slidenum">
              <a:rPr lang="de-DE" smtClean="0"/>
              <a:t>‹Nr.›</a:t>
            </a:fld>
            <a:endParaRPr lang="de-DE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256DE38E-084F-FEAB-0777-64524CF65B62}"/>
              </a:ext>
            </a:extLst>
          </p:cNvPr>
          <p:cNvSpPr/>
          <p:nvPr userDrawn="1"/>
        </p:nvSpPr>
        <p:spPr>
          <a:xfrm>
            <a:off x="0" y="6240482"/>
            <a:ext cx="12192000" cy="61751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" name="Foliennummernplatzhalter 5">
            <a:extLst>
              <a:ext uri="{FF2B5EF4-FFF2-40B4-BE49-F238E27FC236}">
                <a16:creationId xmlns:a16="http://schemas.microsoft.com/office/drawing/2014/main" id="{8BAEA96C-AC29-6514-6472-190B48EA6C3C}"/>
              </a:ext>
            </a:extLst>
          </p:cNvPr>
          <p:cNvSpPr txBox="1">
            <a:spLocks/>
          </p:cNvSpPr>
          <p:nvPr userDrawn="1"/>
        </p:nvSpPr>
        <p:spPr>
          <a:xfrm>
            <a:off x="10159340" y="6356350"/>
            <a:ext cx="119446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B1807B-975B-4C64-A323-10FE43872882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5" name="Grafik 4" descr="Ein Bild, das Grafiken, Schrift, Grafikdesign, Symbol enthält.&#10;&#10;KI-generierte Inhalte können fehlerhaft sein.">
            <a:extLst>
              <a:ext uri="{FF2B5EF4-FFF2-40B4-BE49-F238E27FC236}">
                <a16:creationId xmlns:a16="http://schemas.microsoft.com/office/drawing/2014/main" id="{7E48878A-131E-A427-86DC-9E7855983D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356350"/>
            <a:ext cx="1004624" cy="4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0758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551B64-D907-66B7-0306-F444550A2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59340" y="6356350"/>
            <a:ext cx="1194460" cy="365125"/>
          </a:xfrm>
          <a:prstGeom prst="rect">
            <a:avLst/>
          </a:prstGeom>
        </p:spPr>
        <p:txBody>
          <a:bodyPr/>
          <a:lstStyle/>
          <a:p>
            <a:fld id="{E2B1807B-975B-4C64-A323-10FE43872882}" type="slidenum">
              <a:rPr lang="de-DE" smtClean="0"/>
              <a:t>‹Nr.›</a:t>
            </a:fld>
            <a:endParaRPr lang="de-DE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E01A2751-2A3D-71C7-D911-DCB2B5CF35F3}"/>
              </a:ext>
            </a:extLst>
          </p:cNvPr>
          <p:cNvSpPr/>
          <p:nvPr userDrawn="1"/>
        </p:nvSpPr>
        <p:spPr>
          <a:xfrm>
            <a:off x="0" y="6240482"/>
            <a:ext cx="12192000" cy="617517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" name="Foliennummernplatzhalter 5">
            <a:extLst>
              <a:ext uri="{FF2B5EF4-FFF2-40B4-BE49-F238E27FC236}">
                <a16:creationId xmlns:a16="http://schemas.microsoft.com/office/drawing/2014/main" id="{AD0E7082-416E-2F3F-ADF6-F50A5538A09B}"/>
              </a:ext>
            </a:extLst>
          </p:cNvPr>
          <p:cNvSpPr txBox="1">
            <a:spLocks/>
          </p:cNvSpPr>
          <p:nvPr userDrawn="1"/>
        </p:nvSpPr>
        <p:spPr>
          <a:xfrm>
            <a:off x="10159340" y="6356350"/>
            <a:ext cx="1194460" cy="365125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2B1807B-975B-4C64-A323-10FE43872882}" type="slidenum">
              <a:rPr lang="de-DE" smtClean="0"/>
              <a:pPr/>
              <a:t>‹Nr.›</a:t>
            </a:fld>
            <a:endParaRPr lang="de-DE"/>
          </a:p>
        </p:txBody>
      </p:sp>
      <p:pic>
        <p:nvPicPr>
          <p:cNvPr id="4" name="Grafik 3" descr="Ein Bild, das Grafiken, Schrift, Grafikdesign, Symbol enthält.&#10;&#10;KI-generierte Inhalte können fehlerhaft sein.">
            <a:extLst>
              <a:ext uri="{FF2B5EF4-FFF2-40B4-BE49-F238E27FC236}">
                <a16:creationId xmlns:a16="http://schemas.microsoft.com/office/drawing/2014/main" id="{F0A0F905-0629-3726-D830-079CD7F261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0" y="6356350"/>
            <a:ext cx="1004624" cy="4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093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305D658-0573-4159-F57A-18D03ADC1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44B3018-3139-DCD1-3D4E-4054B5B37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160847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>
            <a:lumMod val="90000"/>
            <a:lumOff val="10000"/>
          </a:schemeClr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90000"/>
            <a:lumOff val="10000"/>
          </a:schemeClr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90000"/>
            <a:lumOff val="10000"/>
          </a:schemeClr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90000"/>
            <a:lumOff val="1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tx2">
            <a:lumMod val="90000"/>
            <a:lumOff val="10000"/>
          </a:schemeClr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://www.startupschoolcup.de/" TargetMode="Externa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tartupschoolcup.de/" TargetMode="Externa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DE0731-0069-FB63-D813-529D234907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90000" y="3204754"/>
            <a:ext cx="5970643" cy="2682619"/>
          </a:xfrm>
        </p:spPr>
        <p:txBody>
          <a:bodyPr anchor="t" anchorCtr="0">
            <a:noAutofit/>
          </a:bodyPr>
          <a:lstStyle/>
          <a:p>
            <a:pPr algn="l"/>
            <a:r>
              <a:rPr lang="de-DE" b="1" dirty="0">
                <a:solidFill>
                  <a:schemeClr val="tx2">
                    <a:lumMod val="75000"/>
                    <a:lumOff val="25000"/>
                  </a:schemeClr>
                </a:solidFill>
              </a:rPr>
              <a:t>Wir gründen Unternehmen!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26FCDB3-B1F3-8725-6D0C-B19D8D614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66229">
            <a:off x="8803322" y="2392870"/>
            <a:ext cx="1965600" cy="4114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2374420-A560-BFD5-6F32-EA315C9CF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21428">
            <a:off x="6076979" y="2751843"/>
            <a:ext cx="2401829" cy="15823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008272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D5C63-8FC6-3B0E-8A4B-93ABE3FC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754" y="516654"/>
            <a:ext cx="10515600" cy="836658"/>
          </a:xfrm>
        </p:spPr>
        <p:txBody>
          <a:bodyPr anchor="b">
            <a:normAutofit/>
          </a:bodyPr>
          <a:lstStyle/>
          <a:p>
            <a:r>
              <a:rPr lang="de-DE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Startup-Teams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5AC3CA-6F30-8043-FD03-FDBD813B957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7645" y="2133205"/>
            <a:ext cx="3735977" cy="3411538"/>
          </a:xfrm>
        </p:spPr>
        <p:txBody>
          <a:bodyPr anchor="t">
            <a:normAutofit/>
          </a:bodyPr>
          <a:lstStyle/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Jeweils 5 Gründer* bilden ein Team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5 Bereiche* im Unternehmen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Jeder Gründer arbeitet in 2 Bereichen mit</a:t>
            </a:r>
          </a:p>
          <a:p>
            <a:pPr marL="0" indent="0">
              <a:spcBef>
                <a:spcPts val="1200"/>
              </a:spcBef>
              <a:buNone/>
            </a:pPr>
            <a:endParaRPr lang="de-DE" sz="1800" dirty="0"/>
          </a:p>
          <a:p>
            <a:pPr marL="0" indent="0">
              <a:spcBef>
                <a:spcPts val="1200"/>
              </a:spcBef>
              <a:buNone/>
            </a:pPr>
            <a:r>
              <a:rPr lang="de-DE" sz="1800" dirty="0"/>
              <a:t>*geringe Abweichungen möglich</a:t>
            </a:r>
          </a:p>
          <a:p>
            <a:pPr marL="0" indent="0">
              <a:spcBef>
                <a:spcPts val="1200"/>
              </a:spcBef>
              <a:buNone/>
            </a:pPr>
            <a:endParaRPr lang="de-DE" sz="2200" b="1" dirty="0"/>
          </a:p>
        </p:txBody>
      </p:sp>
      <p:graphicFrame>
        <p:nvGraphicFramePr>
          <p:cNvPr id="6" name="Tabelle 5">
            <a:extLst>
              <a:ext uri="{FF2B5EF4-FFF2-40B4-BE49-F238E27FC236}">
                <a16:creationId xmlns:a16="http://schemas.microsoft.com/office/drawing/2014/main" id="{FF3194A6-16E7-5F17-EE09-36A8461EF0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05287851"/>
              </p:ext>
            </p:extLst>
          </p:nvPr>
        </p:nvGraphicFramePr>
        <p:xfrm>
          <a:off x="5411942" y="2238643"/>
          <a:ext cx="6780058" cy="4007564"/>
        </p:xfrm>
        <a:graphic>
          <a:graphicData uri="http://schemas.openxmlformats.org/drawingml/2006/table">
            <a:tbl>
              <a:tblPr firstRow="1" firstCol="1" bandRow="1">
                <a:solidFill>
                  <a:schemeClr val="bg1">
                    <a:lumMod val="95000"/>
                  </a:schemeClr>
                </a:solidFill>
                <a:tableStyleId>{5C22544A-7EE6-4342-B048-85BDC9FD1C3A}</a:tableStyleId>
              </a:tblPr>
              <a:tblGrid>
                <a:gridCol w="2861201">
                  <a:extLst>
                    <a:ext uri="{9D8B030D-6E8A-4147-A177-3AD203B41FA5}">
                      <a16:colId xmlns:a16="http://schemas.microsoft.com/office/drawing/2014/main" val="453359271"/>
                    </a:ext>
                  </a:extLst>
                </a:gridCol>
                <a:gridCol w="3918857">
                  <a:extLst>
                    <a:ext uri="{9D8B030D-6E8A-4147-A177-3AD203B41FA5}">
                      <a16:colId xmlns:a16="http://schemas.microsoft.com/office/drawing/2014/main" val="412887879"/>
                    </a:ext>
                  </a:extLst>
                </a:gridCol>
              </a:tblGrid>
              <a:tr h="86606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8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Unternehmensbereiche (Beispiel)</a:t>
                      </a:r>
                      <a:endParaRPr lang="de-DE" sz="18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57" marR="78275" marT="20873" marB="15655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8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Inhalte</a:t>
                      </a:r>
                      <a:endParaRPr lang="de-DE" sz="18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57" marR="78275" marT="20873" marB="15655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8477192"/>
                  </a:ext>
                </a:extLst>
              </a:tr>
              <a:tr h="6103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8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Produkt</a:t>
                      </a:r>
                      <a:endParaRPr lang="de-DE" sz="18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57" marR="78275" marT="20873" marB="156550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8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Entwicklung, Design, Beschaffung, Produktion</a:t>
                      </a:r>
                      <a:endParaRPr lang="de-DE" sz="18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57" marR="78275" marT="20873" marB="15655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6329812"/>
                  </a:ext>
                </a:extLst>
              </a:tr>
              <a:tr h="58807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8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Marketing</a:t>
                      </a:r>
                      <a:endParaRPr lang="de-DE" sz="18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57" marR="78275" marT="20873" marB="156550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8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Marktanalyse, Werbung, Design</a:t>
                      </a:r>
                      <a:endParaRPr lang="de-DE" sz="18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57" marR="78275" marT="20873" marB="15655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3974328"/>
                  </a:ext>
                </a:extLst>
              </a:tr>
              <a:tr h="52794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8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Vertrieb</a:t>
                      </a:r>
                      <a:endParaRPr lang="de-DE" sz="18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57" marR="78275" marT="20873" marB="156550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8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Vertriebskanal, Verkaufstrichter</a:t>
                      </a:r>
                      <a:endParaRPr lang="de-DE" sz="18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57" marR="78275" marT="20873" marB="15655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1625863"/>
                  </a:ext>
                </a:extLst>
              </a:tr>
              <a:tr h="5167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8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Finanzen</a:t>
                      </a:r>
                      <a:endParaRPr lang="de-DE" sz="18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57" marR="78275" marT="20873" marB="156550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8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Kostenrechnung, Plankalkulation</a:t>
                      </a:r>
                      <a:endParaRPr lang="de-DE" sz="18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57" marR="78275" marT="20873" marB="15655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6994344"/>
                  </a:ext>
                </a:extLst>
              </a:tr>
              <a:tr h="61033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800" b="1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Administration</a:t>
                      </a:r>
                      <a:endParaRPr lang="de-DE" sz="1800" b="1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57" marR="78275" marT="20873" marB="156550">
                    <a:lnL w="12700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800" kern="100" cap="none" spc="0" dirty="0">
                          <a:solidFill>
                            <a:schemeClr val="tx1"/>
                          </a:solidFill>
                          <a:effectLst/>
                        </a:rPr>
                        <a:t>Finanzierung, Standort, Rechtsform, Compliance/Nachhaltigkeit</a:t>
                      </a:r>
                      <a:endParaRPr lang="de-DE" sz="1800" kern="100" cap="none" spc="0" dirty="0">
                        <a:solidFill>
                          <a:schemeClr val="tx1"/>
                        </a:solidFill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3057" marR="78275" marT="20873" marB="15655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979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1494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D5C63-8FC6-3B0E-8A4B-93ABE3FC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754" y="516654"/>
            <a:ext cx="10515600" cy="836658"/>
          </a:xfrm>
        </p:spPr>
        <p:txBody>
          <a:bodyPr anchor="b">
            <a:normAutofit/>
          </a:bodyPr>
          <a:lstStyle/>
          <a:p>
            <a:r>
              <a:rPr lang="de-DE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Ablauf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5AC3CA-6F30-8043-FD03-FDBD813B957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7645" y="2133205"/>
            <a:ext cx="3735977" cy="3411538"/>
          </a:xfrm>
        </p:spPr>
        <p:txBody>
          <a:bodyPr anchor="t">
            <a:normAutofit/>
          </a:bodyPr>
          <a:lstStyle/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Geschäftsidee finden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Geschäftsmodell ausarbeiten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Präsentation erstellen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Pitch-Wettbewerbe</a:t>
            </a:r>
          </a:p>
        </p:txBody>
      </p:sp>
      <p:pic>
        <p:nvPicPr>
          <p:cNvPr id="5" name="Grafik 4" descr="Ein Bild, das Im Haus, Kleidung, Person, Frau enthält.&#10;&#10;KI-generierte Inhalte können fehlerhaft sein.">
            <a:extLst>
              <a:ext uri="{FF2B5EF4-FFF2-40B4-BE49-F238E27FC236}">
                <a16:creationId xmlns:a16="http://schemas.microsoft.com/office/drawing/2014/main" id="{438B1535-9002-1C79-7492-E830C6A359F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546" r="12310"/>
          <a:stretch>
            <a:fillRect/>
          </a:stretch>
        </p:blipFill>
        <p:spPr>
          <a:xfrm>
            <a:off x="4781550" y="0"/>
            <a:ext cx="7410450" cy="624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340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D5C63-8FC6-3B0E-8A4B-93ABE3FC8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b="1">
                <a:solidFill>
                  <a:schemeClr val="tx2">
                    <a:lumMod val="90000"/>
                    <a:lumOff val="10000"/>
                  </a:schemeClr>
                </a:solidFill>
              </a:rPr>
              <a:t>Betreuung durch Coach</a:t>
            </a:r>
            <a:endParaRPr lang="de-DE" b="1" dirty="0">
              <a:solidFill>
                <a:schemeClr val="tx2">
                  <a:lumMod val="90000"/>
                  <a:lumOff val="10000"/>
                </a:schemeClr>
              </a:solidFill>
            </a:endParaRP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5AC3CA-6F30-8043-FD03-FDBD813B95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66870"/>
            <a:ext cx="6459583" cy="4562480"/>
          </a:xfrm>
        </p:spPr>
        <p:txBody>
          <a:bodyPr>
            <a:normAutofit lnSpcReduction="10000"/>
          </a:bodyPr>
          <a:lstStyle/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Unternehmerin, Unternehmer oder Führungskraft mit Budgetverantwortung …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… aus der regionalen Wirtschaft.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Ein Coach für jede Klasse …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… stellt sein eigenes Unternehmen vor …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… und hilft den Teams bei der Ausarbeitung der Geschäftsmodelle.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/>
              <a:t>Zwei </a:t>
            </a:r>
            <a:r>
              <a:rPr lang="de-DE" sz="2400" b="1" dirty="0"/>
              <a:t>Consulting-Blöcke plus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… Kommunikation per E-Mail, Online oder persönlich.</a:t>
            </a:r>
          </a:p>
        </p:txBody>
      </p:sp>
      <p:pic>
        <p:nvPicPr>
          <p:cNvPr id="5" name="Grafik 4" descr="Ein Bild, das Person, Menschliches Gesicht, Kleidung, Lächeln enthält.&#10;&#10;KI-generierte Inhalte können fehlerhaft sein.">
            <a:extLst>
              <a:ext uri="{FF2B5EF4-FFF2-40B4-BE49-F238E27FC236}">
                <a16:creationId xmlns:a16="http://schemas.microsoft.com/office/drawing/2014/main" id="{47BDD91F-C0CA-66CE-4595-6CD3DDD6CB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74" r="15689"/>
          <a:stretch>
            <a:fillRect/>
          </a:stretch>
        </p:blipFill>
        <p:spPr>
          <a:xfrm>
            <a:off x="7402558" y="0"/>
            <a:ext cx="4789442" cy="6229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607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D5C63-8FC6-3B0E-8A4B-93ABE3FC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554" y="516654"/>
            <a:ext cx="10515600" cy="836658"/>
          </a:xfrm>
        </p:spPr>
        <p:txBody>
          <a:bodyPr anchor="b">
            <a:normAutofit/>
          </a:bodyPr>
          <a:lstStyle/>
          <a:p>
            <a:r>
              <a:rPr lang="de-DE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Pitch-Wettbewerbe „Höhle der Löwen“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5AC3CA-6F30-8043-FD03-FDBD813B957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7645" y="1733550"/>
            <a:ext cx="5766980" cy="4324349"/>
          </a:xfrm>
        </p:spPr>
        <p:txBody>
          <a:bodyPr anchor="t">
            <a:normAutofit lnSpcReduction="10000"/>
          </a:bodyPr>
          <a:lstStyle/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Klassenwettbewerb</a:t>
            </a:r>
            <a:br>
              <a:rPr lang="de-DE" sz="2400" b="1" dirty="0"/>
            </a:br>
            <a:r>
              <a:rPr lang="de-DE" sz="2400" dirty="0"/>
              <a:t>interne Jury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Schulwettbewerb der Klassensieger</a:t>
            </a:r>
            <a:br>
              <a:rPr lang="de-DE" sz="2400" b="1" dirty="0"/>
            </a:br>
            <a:r>
              <a:rPr lang="de-DE" sz="2400" dirty="0"/>
              <a:t>externe Jury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Regionalwettbewerb der Schulsieger</a:t>
            </a:r>
            <a:br>
              <a:rPr lang="de-DE" sz="2400" b="1" dirty="0"/>
            </a:br>
            <a:r>
              <a:rPr lang="de-DE" sz="2400" dirty="0"/>
              <a:t>Experten-Jury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Präsentation</a:t>
            </a:r>
            <a:r>
              <a:rPr lang="de-DE" sz="2400" dirty="0"/>
              <a:t> </a:t>
            </a:r>
          </a:p>
          <a:p>
            <a:pPr lvl="1">
              <a:spcBef>
                <a:spcPts val="600"/>
              </a:spcBef>
              <a:buClr>
                <a:schemeClr val="accent1"/>
              </a:buClr>
            </a:pPr>
            <a:r>
              <a:rPr lang="de-DE" sz="2000" dirty="0"/>
              <a:t>Gesamtes Team präsentiert</a:t>
            </a:r>
          </a:p>
          <a:p>
            <a:pPr lvl="1">
              <a:spcBef>
                <a:spcPts val="600"/>
              </a:spcBef>
              <a:buClr>
                <a:schemeClr val="accent1"/>
              </a:buClr>
            </a:pPr>
            <a:r>
              <a:rPr lang="de-DE" sz="2000" dirty="0"/>
              <a:t>15 Minuten Pitch</a:t>
            </a:r>
            <a:br>
              <a:rPr lang="de-DE" sz="2000" dirty="0"/>
            </a:br>
            <a:r>
              <a:rPr lang="de-DE" sz="2000" dirty="0"/>
              <a:t>10 Minuten Fragen der Jury</a:t>
            </a:r>
          </a:p>
          <a:p>
            <a:pPr lvl="1">
              <a:spcBef>
                <a:spcPts val="600"/>
              </a:spcBef>
              <a:buClr>
                <a:schemeClr val="accent1"/>
              </a:buClr>
            </a:pPr>
            <a:r>
              <a:rPr lang="de-DE" sz="2000" dirty="0"/>
              <a:t>Tischvorlage mit Präsentation und Anhang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endParaRPr lang="de-DE" sz="2400" b="1" dirty="0"/>
          </a:p>
        </p:txBody>
      </p:sp>
      <p:pic>
        <p:nvPicPr>
          <p:cNvPr id="6" name="Grafik 5" descr="Ein Bild, das Kleidung, Im Haus, Schuhwerk, Bühnenausstattung enthält.&#10;&#10;KI-generierte Inhalte können fehlerhaft sein.">
            <a:extLst>
              <a:ext uri="{FF2B5EF4-FFF2-40B4-BE49-F238E27FC236}">
                <a16:creationId xmlns:a16="http://schemas.microsoft.com/office/drawing/2014/main" id="{F7021D96-FE35-D2B3-5B35-2BAEE57DC4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7073" r="2629" b="9916"/>
          <a:stretch>
            <a:fillRect/>
          </a:stretch>
        </p:blipFill>
        <p:spPr>
          <a:xfrm>
            <a:off x="6820703" y="1733551"/>
            <a:ext cx="5371298" cy="4514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1206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D5C63-8FC6-3B0E-8A4B-93ABE3FC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554" y="516654"/>
            <a:ext cx="10515600" cy="836658"/>
          </a:xfrm>
        </p:spPr>
        <p:txBody>
          <a:bodyPr anchor="b">
            <a:normAutofit/>
          </a:bodyPr>
          <a:lstStyle/>
          <a:p>
            <a:r>
              <a:rPr lang="de-DE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Worauf kommt es an?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5AC3CA-6F30-8043-FD03-FDBD813B957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7645" y="1733550"/>
            <a:ext cx="5766980" cy="4324349"/>
          </a:xfrm>
        </p:spPr>
        <p:txBody>
          <a:bodyPr anchor="t">
            <a:normAutofit/>
          </a:bodyPr>
          <a:lstStyle/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Spaß beim Entwickeln eures Startups</a:t>
            </a:r>
            <a:br>
              <a:rPr lang="de-DE" sz="2400" b="1" dirty="0"/>
            </a:br>
            <a:endParaRPr lang="de-DE" sz="2400" dirty="0"/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Gute Projektarbeit im Team</a:t>
            </a:r>
            <a:br>
              <a:rPr lang="de-DE" sz="2400" b="1" dirty="0"/>
            </a:br>
            <a:endParaRPr lang="de-DE" sz="2400" dirty="0"/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Jury von eurem Startup überzeugen:</a:t>
            </a:r>
            <a:br>
              <a:rPr lang="de-DE" sz="2400" b="1" dirty="0"/>
            </a:br>
            <a:endParaRPr lang="de-DE" sz="2400" b="1" dirty="0"/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Pitch-Bewertung anhand </a:t>
            </a:r>
            <a:r>
              <a:rPr lang="de-DE" sz="2400" b="1"/>
              <a:t>von </a:t>
            </a:r>
            <a:br>
              <a:rPr lang="de-DE" sz="2400" b="1"/>
            </a:br>
            <a:r>
              <a:rPr lang="de-DE" sz="2400" b="1"/>
              <a:t>23 </a:t>
            </a:r>
            <a:r>
              <a:rPr lang="de-DE" sz="2400" b="1" dirty="0"/>
              <a:t>Kategorien</a:t>
            </a:r>
            <a:br>
              <a:rPr lang="de-DE" sz="2400" b="1" dirty="0"/>
            </a:br>
            <a:endParaRPr lang="de-DE" sz="2400" b="1" dirty="0"/>
          </a:p>
          <a:p>
            <a:pPr>
              <a:spcBef>
                <a:spcPts val="1800"/>
              </a:spcBef>
              <a:buClr>
                <a:schemeClr val="accent1"/>
              </a:buClr>
              <a:buFont typeface="Wingdings" panose="05000000000000000000" pitchFamily="2" charset="2"/>
              <a:buChar char="è"/>
            </a:pPr>
            <a:r>
              <a:rPr lang="de-DE" sz="2400" b="1" dirty="0"/>
              <a:t>Merkblatt Pitch-Bewertung</a:t>
            </a:r>
          </a:p>
        </p:txBody>
      </p:sp>
      <p:pic>
        <p:nvPicPr>
          <p:cNvPr id="5" name="Grafik 4" descr="Ein Bild, das Text, Schrift, Screenshot, Karte Menü enthält.&#10;&#10;KI-generierte Inhalte können fehlerhaft sein.">
            <a:extLst>
              <a:ext uri="{FF2B5EF4-FFF2-40B4-BE49-F238E27FC236}">
                <a16:creationId xmlns:a16="http://schemas.microsoft.com/office/drawing/2014/main" id="{BED2BD58-3DCB-FB73-6D9E-FE9B95A89E8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3796" y="238124"/>
            <a:ext cx="4519660" cy="6429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989806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D5C63-8FC6-3B0E-8A4B-93ABE3FC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8754" y="516654"/>
            <a:ext cx="10515600" cy="836658"/>
          </a:xfrm>
        </p:spPr>
        <p:txBody>
          <a:bodyPr anchor="b">
            <a:normAutofit/>
          </a:bodyPr>
          <a:lstStyle/>
          <a:p>
            <a:r>
              <a:rPr lang="de-DE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Geschäftsmodell-Beispiele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5AC3CA-6F30-8043-FD03-FDBD813B957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7645" y="1733550"/>
            <a:ext cx="5766980" cy="4324349"/>
          </a:xfrm>
        </p:spPr>
        <p:txBody>
          <a:bodyPr anchor="t">
            <a:normAutofit/>
          </a:bodyPr>
          <a:lstStyle/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Teilnehmer </a:t>
            </a:r>
            <a:br>
              <a:rPr lang="de-DE" sz="2400" b="1" dirty="0"/>
            </a:br>
            <a:r>
              <a:rPr lang="de-DE" sz="2400" b="1" dirty="0"/>
              <a:t>Regionalwettbewerb 2025 </a:t>
            </a:r>
            <a:br>
              <a:rPr lang="de-DE" sz="2400" b="1" dirty="0"/>
            </a:br>
            <a:r>
              <a:rPr lang="de-DE" sz="2400" b="1" dirty="0"/>
              <a:t>in Fürstenfeldbruck</a:t>
            </a:r>
            <a:endParaRPr lang="de-DE" sz="2400" dirty="0"/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Schulsieger </a:t>
            </a:r>
            <a:br>
              <a:rPr lang="de-DE" sz="2400" b="1" dirty="0"/>
            </a:br>
            <a:r>
              <a:rPr lang="de-DE" sz="2400" b="1" dirty="0"/>
              <a:t>der 8 Gymnasien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…</a:t>
            </a:r>
            <a:endParaRPr lang="de-DE" sz="2400" dirty="0"/>
          </a:p>
        </p:txBody>
      </p:sp>
      <p:pic>
        <p:nvPicPr>
          <p:cNvPr id="5" name="Grafik 4" descr="Ein Bild, das Kleidung, Person, Mann, Schuhwerk enthält.&#10;&#10;KI-generierte Inhalte können fehlerhaft sein.">
            <a:extLst>
              <a:ext uri="{FF2B5EF4-FFF2-40B4-BE49-F238E27FC236}">
                <a16:creationId xmlns:a16="http://schemas.microsoft.com/office/drawing/2014/main" id="{B75A2CD9-FED3-98B0-F831-CBEFA85D8C8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9468" y="1733550"/>
            <a:ext cx="7292531" cy="4481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3963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F1008C98-2E25-D05D-19F9-F285851576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711451"/>
            <a:ext cx="10905066" cy="3435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125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94D3DCE4-7E34-0211-1919-0B0526932A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55" y="1156970"/>
            <a:ext cx="11212490" cy="4544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61217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BB234FBC-4D62-8B0D-AECF-2F7F92A368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229" y="1133154"/>
            <a:ext cx="10869542" cy="4591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6178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2F81DB3A-E37F-8AD0-F1CE-6A1BC31CD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018" y="1357023"/>
            <a:ext cx="11021963" cy="4143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259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C142BC3B-4533-4EAC-C74A-86F9007F34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8834" y="1518971"/>
            <a:ext cx="10974332" cy="3820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786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E86EFA1B-4AD5-4E91-3946-C9BA150688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413" y="1528497"/>
            <a:ext cx="10917174" cy="380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529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6A2E63D5-3CC8-9948-061F-6E8EF69E3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84300"/>
            <a:ext cx="10905066" cy="408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449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:a16="http://schemas.microsoft.com/office/drawing/2014/main" id="{166891A8-EA6B-12C6-2B0C-10E02B0D5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3467" y="1397931"/>
            <a:ext cx="10905066" cy="4062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6161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D5C63-8FC6-3B0E-8A4B-93ABE3FC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45" y="554754"/>
            <a:ext cx="10515600" cy="836658"/>
          </a:xfrm>
        </p:spPr>
        <p:txBody>
          <a:bodyPr anchor="b">
            <a:normAutofit/>
          </a:bodyPr>
          <a:lstStyle/>
          <a:p>
            <a:r>
              <a:rPr lang="de-DE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Nächste Schritte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5AC3CA-6F30-8043-FD03-FDBD813B957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699279" y="1484693"/>
            <a:ext cx="4300738" cy="4643733"/>
          </a:xfrm>
        </p:spPr>
        <p:txBody>
          <a:bodyPr anchor="t">
            <a:normAutofit/>
          </a:bodyPr>
          <a:lstStyle/>
          <a:p>
            <a:pPr marL="457200" indent="-457200">
              <a:spcBef>
                <a:spcPts val="18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de-DE" sz="2200" b="1" dirty="0"/>
              <a:t>In App eintragen</a:t>
            </a:r>
            <a:br>
              <a:rPr lang="de-DE" sz="2200" b="1" dirty="0"/>
            </a:br>
            <a:r>
              <a:rPr lang="de-DE" sz="2200" dirty="0"/>
              <a:t>(dabei mindestens </a:t>
            </a:r>
            <a:br>
              <a:rPr lang="de-DE" sz="2200" dirty="0"/>
            </a:br>
            <a:r>
              <a:rPr lang="de-DE" sz="2200" dirty="0"/>
              <a:t>2 Rollen-Interessen angeben)</a:t>
            </a:r>
          </a:p>
          <a:p>
            <a:pPr marL="457200" indent="-457200">
              <a:spcBef>
                <a:spcPts val="18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de-DE" sz="2200" b="1" dirty="0"/>
              <a:t>Teams bilden</a:t>
            </a:r>
          </a:p>
          <a:p>
            <a:pPr marL="457200" indent="-457200">
              <a:spcBef>
                <a:spcPts val="18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de-DE" sz="2200" b="1" dirty="0"/>
              <a:t>Geschäftsidee finden</a:t>
            </a:r>
          </a:p>
          <a:p>
            <a:pPr marL="457200" indent="-457200">
              <a:spcBef>
                <a:spcPts val="1800"/>
              </a:spcBef>
              <a:buClr>
                <a:schemeClr val="accent1"/>
              </a:buClr>
              <a:buFont typeface="+mj-lt"/>
              <a:buAutoNum type="arabicPeriod"/>
            </a:pPr>
            <a:r>
              <a:rPr lang="de-DE" sz="2200" b="1" dirty="0"/>
              <a:t>Rollen final festlegen</a:t>
            </a:r>
          </a:p>
          <a:p>
            <a:pPr marL="0" indent="0">
              <a:spcBef>
                <a:spcPts val="1800"/>
              </a:spcBef>
              <a:buClr>
                <a:schemeClr val="accent1"/>
              </a:buClr>
              <a:buNone/>
            </a:pPr>
            <a:endParaRPr lang="de-DE" sz="2200" b="1" dirty="0"/>
          </a:p>
          <a:p>
            <a:pPr marL="0" indent="0">
              <a:spcBef>
                <a:spcPts val="1800"/>
              </a:spcBef>
              <a:buClr>
                <a:schemeClr val="accent1"/>
              </a:buClr>
              <a:buNone/>
            </a:pPr>
            <a:r>
              <a:rPr lang="de-DE" sz="2200" b="1" dirty="0"/>
              <a:t>QR-Code zur </a:t>
            </a:r>
            <a:br>
              <a:rPr lang="de-DE" sz="2200" b="1" dirty="0"/>
            </a:br>
            <a:r>
              <a:rPr lang="de-DE" sz="2200" b="1" dirty="0"/>
              <a:t>Registrierung:</a:t>
            </a:r>
          </a:p>
          <a:p>
            <a:pPr marL="0" indent="0">
              <a:spcBef>
                <a:spcPts val="1200"/>
              </a:spcBef>
              <a:buNone/>
            </a:pPr>
            <a:endParaRPr lang="de-DE" sz="1800" dirty="0"/>
          </a:p>
          <a:p>
            <a:pPr marL="0" indent="0">
              <a:spcBef>
                <a:spcPts val="1200"/>
              </a:spcBef>
              <a:buNone/>
            </a:pPr>
            <a:endParaRPr lang="de-DE" sz="2200" b="1" dirty="0"/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CB0D9C3A-222F-BDFD-F4CF-C229BCE25F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5636922"/>
              </p:ext>
            </p:extLst>
          </p:nvPr>
        </p:nvGraphicFramePr>
        <p:xfrm>
          <a:off x="5220511" y="330741"/>
          <a:ext cx="6744509" cy="57976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88724">
                  <a:extLst>
                    <a:ext uri="{9D8B030D-6E8A-4147-A177-3AD203B41FA5}">
                      <a16:colId xmlns:a16="http://schemas.microsoft.com/office/drawing/2014/main" val="3524346828"/>
                    </a:ext>
                  </a:extLst>
                </a:gridCol>
                <a:gridCol w="1586367">
                  <a:extLst>
                    <a:ext uri="{9D8B030D-6E8A-4147-A177-3AD203B41FA5}">
                      <a16:colId xmlns:a16="http://schemas.microsoft.com/office/drawing/2014/main" val="3382355093"/>
                    </a:ext>
                  </a:extLst>
                </a:gridCol>
                <a:gridCol w="3969418">
                  <a:extLst>
                    <a:ext uri="{9D8B030D-6E8A-4147-A177-3AD203B41FA5}">
                      <a16:colId xmlns:a16="http://schemas.microsoft.com/office/drawing/2014/main" val="2704129027"/>
                    </a:ext>
                  </a:extLst>
                </a:gridCol>
              </a:tblGrid>
              <a:tr h="34231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 kern="100">
                          <a:effectLst/>
                        </a:rPr>
                        <a:t>Rolle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 kern="100">
                          <a:effectLst/>
                        </a:rPr>
                        <a:t>Inhalte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de-DE" sz="1100" kern="100">
                          <a:effectLst/>
                        </a:rPr>
                        <a:t> 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45789970"/>
                  </a:ext>
                </a:extLst>
              </a:tr>
              <a:tr h="95568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000" kern="100">
                          <a:effectLst/>
                        </a:rPr>
                        <a:t>Produkt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000" kern="100">
                          <a:effectLst/>
                        </a:rPr>
                        <a:t>Entwicklung, Design, Beschaffung, Produktion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200" i="1" kern="100" dirty="0">
                          <a:effectLst/>
                        </a:rPr>
                        <a:t>Wir designen das Produkt, die Lösung, die Dienstleistung und/oder die Geschäftsräume. Wir erstellen einen Prototypen. Wir kümmern uns um die Beschaffung von Materialien und Vorprodukten.</a:t>
                      </a:r>
                      <a:endParaRPr lang="de-DE" sz="18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0199958"/>
                  </a:ext>
                </a:extLst>
              </a:tr>
              <a:tr h="13514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000" kern="100">
                          <a:effectLst/>
                        </a:rPr>
                        <a:t>Marketing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000" kern="100">
                          <a:effectLst/>
                        </a:rPr>
                        <a:t>Marktanalyse, Werbung, Design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200" i="1" kern="100" dirty="0">
                          <a:effectLst/>
                        </a:rPr>
                        <a:t>Wir ermitteln das Marktpotenzial, zum Beispiel durch Befragungen oder vergleichende Recherche. Wir definieren Methoden für Werbung und Öffentlichkeitsarbeit und berechnen die Kosten. Wir gestalten (Print-)Werbemittel, Website und/oder </a:t>
                      </a:r>
                      <a:r>
                        <a:rPr lang="de-DE" sz="1200" i="1" kern="100" dirty="0" err="1">
                          <a:effectLst/>
                        </a:rPr>
                        <a:t>Social</a:t>
                      </a:r>
                      <a:r>
                        <a:rPr lang="de-DE" sz="1200" i="1" kern="100" dirty="0">
                          <a:effectLst/>
                        </a:rPr>
                        <a:t>-Media-Inhalte.</a:t>
                      </a:r>
                      <a:endParaRPr lang="de-DE" sz="18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70579867"/>
                  </a:ext>
                </a:extLst>
              </a:tr>
              <a:tr h="8983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000" kern="100">
                          <a:effectLst/>
                        </a:rPr>
                        <a:t>Vertrieb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000" kern="100">
                          <a:effectLst/>
                        </a:rPr>
                        <a:t>Vertriebskanal, Verkaufstrichter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200" i="1" kern="100" dirty="0">
                          <a:effectLst/>
                        </a:rPr>
                        <a:t>Wir definieren unseren Vertriebskanal und dessen Kosten. Wir entwickeln den Verkaufstrichter von der Werbemaßnahme bis zum Verkauf mit Kostenangaben.</a:t>
                      </a:r>
                      <a:endParaRPr lang="de-DE" sz="18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60598540"/>
                  </a:ext>
                </a:extLst>
              </a:tr>
              <a:tr h="89837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000" kern="100">
                          <a:effectLst/>
                        </a:rPr>
                        <a:t>Finanzen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000" kern="100">
                          <a:effectLst/>
                        </a:rPr>
                        <a:t>Kostenrechnung, Plankalkulation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200" i="1" kern="100" dirty="0">
                          <a:effectLst/>
                        </a:rPr>
                        <a:t>Wir kalkulieren Kosten und erforderliche Verkaufspreise für einzelne Stücke oder Leistungen. Wir erstellen eine Plankalkulation für das Gesamtunternehmen für die ersten 5 Jahre</a:t>
                      </a:r>
                      <a:endParaRPr lang="de-DE" sz="18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62783104"/>
                  </a:ext>
                </a:extLst>
              </a:tr>
              <a:tr h="135146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000" kern="100">
                          <a:effectLst/>
                        </a:rPr>
                        <a:t>Administration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000" kern="100">
                          <a:effectLst/>
                        </a:rPr>
                        <a:t>Finanzierung, Standort, Rechtsform, Compliance / Nachhaltigkeit</a:t>
                      </a:r>
                      <a:endParaRPr lang="de-DE" sz="11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None/>
                      </a:pPr>
                      <a:r>
                        <a:rPr lang="de-DE" sz="1200" i="1" kern="100" dirty="0">
                          <a:effectLst/>
                        </a:rPr>
                        <a:t>Wir wählen die geeignete Methode zur Finanzierung entsprechend des Finanzbedarfs aus der Plankalkulation. Wir suchen den besten Unternehmensstandort, eine geeignete Rechtsform und überprüfen Compliance und Nachhaltigkeit des Unternehmens</a:t>
                      </a:r>
                      <a:endParaRPr lang="de-DE" sz="18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54198368"/>
                  </a:ext>
                </a:extLst>
              </a:tr>
            </a:tbl>
          </a:graphicData>
        </a:graphic>
      </p:graphicFrame>
      <p:pic>
        <p:nvPicPr>
          <p:cNvPr id="9" name="Grafik 8">
            <a:extLst>
              <a:ext uri="{FF2B5EF4-FFF2-40B4-BE49-F238E27FC236}">
                <a16:creationId xmlns:a16="http://schemas.microsoft.com/office/drawing/2014/main" id="{134D0981-6E6D-F72F-789F-096FA02C0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898844" y="4153898"/>
            <a:ext cx="1977956" cy="1965256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085849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D5C63-8FC6-3B0E-8A4B-93ABE3FC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45" y="554754"/>
            <a:ext cx="10515600" cy="836658"/>
          </a:xfrm>
        </p:spPr>
        <p:txBody>
          <a:bodyPr anchor="b">
            <a:normAutofit/>
          </a:bodyPr>
          <a:lstStyle/>
          <a:p>
            <a:r>
              <a:rPr lang="de-DE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Hilfsmittel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95AC3CA-6F30-8043-FD03-FDBD813B9577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57645" y="2161780"/>
            <a:ext cx="6729005" cy="3411538"/>
          </a:xfrm>
        </p:spPr>
        <p:txBody>
          <a:bodyPr anchor="t">
            <a:normAutofit/>
          </a:bodyPr>
          <a:lstStyle/>
          <a:p>
            <a:pPr marL="0" indent="0">
              <a:lnSpc>
                <a:spcPct val="110000"/>
              </a:lnSpc>
              <a:spcBef>
                <a:spcPts val="1800"/>
              </a:spcBef>
              <a:buClr>
                <a:schemeClr val="accent1"/>
              </a:buClr>
              <a:buNone/>
            </a:pPr>
            <a:r>
              <a:rPr lang="de-DE" sz="2400" b="1" dirty="0"/>
              <a:t>Website </a:t>
            </a:r>
            <a:r>
              <a:rPr lang="de-DE" sz="2400" b="1" dirty="0">
                <a:hlinkClick r:id="rId2"/>
              </a:rPr>
              <a:t>www.startupschoolcup.de</a:t>
            </a:r>
            <a:r>
              <a:rPr lang="de-DE" sz="2400" b="1" dirty="0"/>
              <a:t> </a:t>
            </a:r>
            <a:br>
              <a:rPr lang="de-DE" sz="2400" b="1" dirty="0"/>
            </a:br>
            <a:r>
              <a:rPr lang="de-DE" sz="2400" dirty="0">
                <a:sym typeface="Wingdings" panose="05000000000000000000" pitchFamily="2" charset="2"/>
              </a:rPr>
              <a:t></a:t>
            </a:r>
            <a:r>
              <a:rPr lang="de-DE" sz="2400" dirty="0"/>
              <a:t> Material </a:t>
            </a:r>
            <a:r>
              <a:rPr lang="de-DE" sz="2400" dirty="0">
                <a:sym typeface="Wingdings" panose="05000000000000000000" pitchFamily="2" charset="2"/>
              </a:rPr>
              <a:t> Lern- und Arbeitstools</a:t>
            </a:r>
            <a:endParaRPr lang="de-DE" sz="2400" dirty="0"/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Lern App „Ideen Sammeln“ </a:t>
            </a:r>
            <a:r>
              <a:rPr lang="de-DE" sz="2400" dirty="0"/>
              <a:t>(5 Min.)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Merkblatt Pitch-Bewertungen </a:t>
            </a:r>
            <a:r>
              <a:rPr lang="de-DE" sz="2400" dirty="0"/>
              <a:t>(PDF)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Finanzplan </a:t>
            </a:r>
            <a:r>
              <a:rPr lang="de-DE" sz="2400" dirty="0"/>
              <a:t>(Excel-Vorlage)</a:t>
            </a:r>
          </a:p>
          <a:p>
            <a:pPr>
              <a:spcBef>
                <a:spcPts val="1800"/>
              </a:spcBef>
              <a:buClr>
                <a:schemeClr val="accent1"/>
              </a:buClr>
            </a:pPr>
            <a:r>
              <a:rPr lang="de-DE" sz="2400" b="1" dirty="0"/>
              <a:t>Produktkalkulation </a:t>
            </a:r>
            <a:r>
              <a:rPr lang="de-DE" sz="2400" dirty="0"/>
              <a:t>(Excel-Vorlage)</a:t>
            </a:r>
          </a:p>
          <a:p>
            <a:pPr marL="0" indent="0">
              <a:spcBef>
                <a:spcPts val="1200"/>
              </a:spcBef>
              <a:buNone/>
            </a:pPr>
            <a:endParaRPr lang="de-DE" sz="1800" dirty="0"/>
          </a:p>
          <a:p>
            <a:pPr marL="0" indent="0">
              <a:spcBef>
                <a:spcPts val="1200"/>
              </a:spcBef>
              <a:buNone/>
            </a:pPr>
            <a:endParaRPr lang="de-DE" sz="2200" b="1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5284552-D3E3-45AB-669F-EBBB9A29B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911830" y="125546"/>
            <a:ext cx="3871608" cy="6562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91619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04D5C63-8FC6-3B0E-8A4B-93ABE3FC8C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642" y="370007"/>
            <a:ext cx="10515600" cy="520330"/>
          </a:xfrm>
        </p:spPr>
        <p:txBody>
          <a:bodyPr anchor="b">
            <a:normAutofit/>
          </a:bodyPr>
          <a:lstStyle/>
          <a:p>
            <a:r>
              <a:rPr lang="de-DE" sz="2800" b="1" dirty="0">
                <a:solidFill>
                  <a:srgbClr val="FF0000"/>
                </a:solidFill>
              </a:rPr>
              <a:t>Wichtige Daten &amp; Termine</a:t>
            </a:r>
          </a:p>
        </p:txBody>
      </p:sp>
      <p:graphicFrame>
        <p:nvGraphicFramePr>
          <p:cNvPr id="4" name="Tabelle 3">
            <a:extLst>
              <a:ext uri="{FF2B5EF4-FFF2-40B4-BE49-F238E27FC236}">
                <a16:creationId xmlns:a16="http://schemas.microsoft.com/office/drawing/2014/main" id="{FD9C0842-22BB-D372-6B4A-8D83507B1B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5008938"/>
              </p:ext>
            </p:extLst>
          </p:nvPr>
        </p:nvGraphicFramePr>
        <p:xfrm>
          <a:off x="757642" y="1899652"/>
          <a:ext cx="10150475" cy="35966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4826001">
                  <a:extLst>
                    <a:ext uri="{9D8B030D-6E8A-4147-A177-3AD203B41FA5}">
                      <a16:colId xmlns:a16="http://schemas.microsoft.com/office/drawing/2014/main" val="3896711828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501514889"/>
                    </a:ext>
                  </a:extLst>
                </a:gridCol>
                <a:gridCol w="2714624">
                  <a:extLst>
                    <a:ext uri="{9D8B030D-6E8A-4147-A177-3AD203B41FA5}">
                      <a16:colId xmlns:a16="http://schemas.microsoft.com/office/drawing/2014/main" val="985047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Termine &amp; Meilensteine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Datum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Uhrzeit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15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1" dirty="0"/>
                        <a:t>Kick-Off:</a:t>
                      </a:r>
                      <a:r>
                        <a:rPr lang="de-DE" dirty="0"/>
                        <a:t> Erstvorstellung Teams und Geschäftsidee, gemeinsam mit Coach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Unterrichtsstunde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68935"/>
                  </a:ext>
                </a:extLst>
              </a:tr>
              <a:tr h="353546">
                <a:tc>
                  <a:txBody>
                    <a:bodyPr/>
                    <a:lstStyle/>
                    <a:p>
                      <a:r>
                        <a:rPr lang="de-DE" dirty="0"/>
                        <a:t>Erster Consulting-Block Coach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4803539"/>
                  </a:ext>
                </a:extLst>
              </a:tr>
              <a:tr h="353546">
                <a:tc>
                  <a:txBody>
                    <a:bodyPr/>
                    <a:lstStyle/>
                    <a:p>
                      <a:r>
                        <a:rPr lang="de-DE" dirty="0"/>
                        <a:t>Fertigstellung Geschäftsmodell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Unterrichtsstunde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23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Zweiter Consulting-Block Coach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1337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Fertigstellung Präsentation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Unterrichtsstunde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55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1" dirty="0"/>
                        <a:t>Klassenwettbewerb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4578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1" dirty="0"/>
                        <a:t>Schulwettbewerb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616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b="1" dirty="0"/>
                        <a:t>Regionalwettbewerb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493398"/>
                  </a:ext>
                </a:extLst>
              </a:tr>
            </a:tbl>
          </a:graphicData>
        </a:graphic>
      </p:graphicFrame>
      <p:graphicFrame>
        <p:nvGraphicFramePr>
          <p:cNvPr id="7" name="Tabelle 6">
            <a:extLst>
              <a:ext uri="{FF2B5EF4-FFF2-40B4-BE49-F238E27FC236}">
                <a16:creationId xmlns:a16="http://schemas.microsoft.com/office/drawing/2014/main" id="{7C432280-A095-5C7B-B30B-63F2E2BEEF3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3949379"/>
              </p:ext>
            </p:extLst>
          </p:nvPr>
        </p:nvGraphicFramePr>
        <p:xfrm>
          <a:off x="757643" y="1024812"/>
          <a:ext cx="10150475" cy="74168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2861856">
                  <a:extLst>
                    <a:ext uri="{9D8B030D-6E8A-4147-A177-3AD203B41FA5}">
                      <a16:colId xmlns:a16="http://schemas.microsoft.com/office/drawing/2014/main" val="3896711828"/>
                    </a:ext>
                  </a:extLst>
                </a:gridCol>
                <a:gridCol w="2962275">
                  <a:extLst>
                    <a:ext uri="{9D8B030D-6E8A-4147-A177-3AD203B41FA5}">
                      <a16:colId xmlns:a16="http://schemas.microsoft.com/office/drawing/2014/main" val="1501514889"/>
                    </a:ext>
                  </a:extLst>
                </a:gridCol>
                <a:gridCol w="4326344">
                  <a:extLst>
                    <a:ext uri="{9D8B030D-6E8A-4147-A177-3AD203B41FA5}">
                      <a16:colId xmlns:a16="http://schemas.microsoft.com/office/drawing/2014/main" val="985047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/>
                        <a:t>Unser Coach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Firma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/>
                        <a:t>E-Mail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6151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168935"/>
                  </a:ext>
                </a:extLst>
              </a:tr>
            </a:tbl>
          </a:graphicData>
        </a:graphic>
      </p:graphicFrame>
      <p:graphicFrame>
        <p:nvGraphicFramePr>
          <p:cNvPr id="8" name="Tabelle 7">
            <a:extLst>
              <a:ext uri="{FF2B5EF4-FFF2-40B4-BE49-F238E27FC236}">
                <a16:creationId xmlns:a16="http://schemas.microsoft.com/office/drawing/2014/main" id="{B7932FDA-7E1C-AB31-1EB1-AFCB1DE207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6393063"/>
              </p:ext>
            </p:extLst>
          </p:nvPr>
        </p:nvGraphicFramePr>
        <p:xfrm>
          <a:off x="757643" y="5629452"/>
          <a:ext cx="10150474" cy="370840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7445504">
                  <a:extLst>
                    <a:ext uri="{9D8B030D-6E8A-4147-A177-3AD203B41FA5}">
                      <a16:colId xmlns:a16="http://schemas.microsoft.com/office/drawing/2014/main" val="3896711828"/>
                    </a:ext>
                  </a:extLst>
                </a:gridCol>
                <a:gridCol w="2704970">
                  <a:extLst>
                    <a:ext uri="{9D8B030D-6E8A-4147-A177-3AD203B41FA5}">
                      <a16:colId xmlns:a16="http://schemas.microsoft.com/office/drawing/2014/main" val="985047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>
                          <a:solidFill>
                            <a:schemeClr val="bg1"/>
                          </a:solidFill>
                        </a:rPr>
                        <a:t>Passwort interner Bereich Website </a:t>
                      </a:r>
                      <a:r>
                        <a:rPr lang="de-DE" b="0" dirty="0">
                          <a:solidFill>
                            <a:schemeClr val="bg1"/>
                          </a:solidFill>
                          <a:hlinkClick r:id="rId2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www.startupschoolcup.de</a:t>
                      </a:r>
                      <a:r>
                        <a:rPr lang="de-DE" b="0" dirty="0">
                          <a:solidFill>
                            <a:schemeClr val="bg1"/>
                          </a:solidFill>
                        </a:rPr>
                        <a:t>:</a:t>
                      </a:r>
                    </a:p>
                  </a:txBody>
                  <a:tcPr>
                    <a:solidFill>
                      <a:srgbClr val="0F9ED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de-DE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E7F0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6151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992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Folien-Master AK Schule-Wirtschaft" id="{FF95E750-5CAC-4880-96E9-0E1F274B9347}" vid="{6247D359-6BE0-46AC-A110-CBDB2B01DF44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5133D80E781D8E4FACCD2E560579C7FB" ma:contentTypeVersion="16" ma:contentTypeDescription="Ein neues Dokument erstellen." ma:contentTypeScope="" ma:versionID="e03b623e94dcd64dea5ec011f22b2768">
  <xsd:schema xmlns:xsd="http://www.w3.org/2001/XMLSchema" xmlns:xs="http://www.w3.org/2001/XMLSchema" xmlns:p="http://schemas.microsoft.com/office/2006/metadata/properties" xmlns:ns2="4d2ccde4-d348-4269-b049-30a1b0b6ea6a" xmlns:ns3="11d991d6-2c79-4656-8afc-672110bea5dd" targetNamespace="http://schemas.microsoft.com/office/2006/metadata/properties" ma:root="true" ma:fieldsID="337c3e55758a84bd9f8e54c255eda272" ns2:_="" ns3:_="">
    <xsd:import namespace="4d2ccde4-d348-4269-b049-30a1b0b6ea6a"/>
    <xsd:import namespace="11d991d6-2c79-4656-8afc-672110bea5d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d2ccde4-d348-4269-b049-30a1b0b6ea6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Bildmarkierungen" ma:readOnly="false" ma:fieldId="{5cf76f15-5ced-4ddc-b409-7134ff3c332f}" ma:taxonomyMulti="true" ma:sspId="896434df-b1f4-462f-bdcd-ceb41590175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d991d6-2c79-4656-8afc-672110bea5dd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02d8dfc-7972-41b0-9ae1-a9ed3e4d957a}" ma:internalName="TaxCatchAll" ma:showField="CatchAllData" ma:web="11d991d6-2c79-4656-8afc-672110bea5d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1d991d6-2c79-4656-8afc-672110bea5dd" xsi:nil="true"/>
    <lcf76f155ced4ddcb4097134ff3c332f xmlns="4d2ccde4-d348-4269-b049-30a1b0b6ea6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FF64A5A-917D-403F-82C5-DCE451E830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d2ccde4-d348-4269-b049-30a1b0b6ea6a"/>
    <ds:schemaRef ds:uri="11d991d6-2c79-4656-8afc-672110bea5d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46C06AB-E813-466D-9731-09417A90DF14}">
  <ds:schemaRefs>
    <ds:schemaRef ds:uri="http://schemas.microsoft.com/office/2006/metadata/properties"/>
    <ds:schemaRef ds:uri="http://schemas.microsoft.com/office/infopath/2007/PartnerControls"/>
    <ds:schemaRef ds:uri="11d991d6-2c79-4656-8afc-672110bea5dd"/>
    <ds:schemaRef ds:uri="4d2ccde4-d348-4269-b049-30a1b0b6ea6a"/>
  </ds:schemaRefs>
</ds:datastoreItem>
</file>

<file path=customXml/itemProps3.xml><?xml version="1.0" encoding="utf-8"?>
<ds:datastoreItem xmlns:ds="http://schemas.openxmlformats.org/officeDocument/2006/customXml" ds:itemID="{B56A3B4D-3D83-4FA7-9F29-BDBDE6A8B28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Folien-Master AK Schule-Wirtschaft</Template>
  <TotalTime>0</TotalTime>
  <Words>504</Words>
  <Application>Microsoft Office PowerPoint</Application>
  <PresentationFormat>Breitbild</PresentationFormat>
  <Paragraphs>101</Paragraphs>
  <Slides>18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3" baseType="lpstr">
      <vt:lpstr>Aptos</vt:lpstr>
      <vt:lpstr>Aptos Display</vt:lpstr>
      <vt:lpstr>Arial</vt:lpstr>
      <vt:lpstr>Wingdings</vt:lpstr>
      <vt:lpstr>Office</vt:lpstr>
      <vt:lpstr>Wir gründen Unternehmen!</vt:lpstr>
      <vt:lpstr>Startup-Teams</vt:lpstr>
      <vt:lpstr>Ablauf</vt:lpstr>
      <vt:lpstr>Betreuung durch Coach</vt:lpstr>
      <vt:lpstr>Pitch-Wettbewerbe „Höhle der Löwen“</vt:lpstr>
      <vt:lpstr>Worauf kommt es an?</vt:lpstr>
      <vt:lpstr>Geschäftsmodell-Beispiele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Nächste Schritte</vt:lpstr>
      <vt:lpstr>Hilfsmittel</vt:lpstr>
      <vt:lpstr>Wichtige Daten &amp; Termine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Gemeinsam für  die Bildung unserer Kinder</dc:title>
  <dc:creator>Jürgen Biffar</dc:creator>
  <cp:lastModifiedBy>Jürgen Biffar</cp:lastModifiedBy>
  <cp:revision>3</cp:revision>
  <dcterms:created xsi:type="dcterms:W3CDTF">2024-05-17T07:51:02Z</dcterms:created>
  <dcterms:modified xsi:type="dcterms:W3CDTF">2026-09-13T14:10:11Z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0x0101005133D80E781D8E4FACCD2E560579C7FB</vt:lpwstr>
  </property>
</Properties>
</file>